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8F8"/>
    <a:srgbClr val="F9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95" d="100"/>
          <a:sy n="95" d="100"/>
        </p:scale>
        <p:origin x="-1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5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53" Type="http://schemas.microsoft.com/office/2015/10/relationships/revisionInfo" Target="revisionInfo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printerSettings" Target="printerSettings/printerSettings1.bin"/><Relationship Id="rId48" Type="http://schemas.openxmlformats.org/officeDocument/2006/relationships/commentAuthors" Target="commentAuthors.xml"/><Relationship Id="rId4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14/12/17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521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14/12/17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372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14/12/17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760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14/12/17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206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14/12/17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235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14/12/17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044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14/12/17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75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14/12/17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20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14/12/17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02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14/12/17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819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521D-1298-4BC0-8344-CB023E7F6464}" type="datetimeFigureOut">
              <a:rPr lang="en-GB" smtClean="0"/>
              <a:t>14/12/17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51A5-B1AA-4599-A14D-28292A139D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095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8096"/>
          </a:xfrm>
          <a:prstGeom prst="rect">
            <a:avLst/>
          </a:prstGeom>
          <a:solidFill>
            <a:srgbClr val="E4EEF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629" y="903910"/>
            <a:ext cx="8734806" cy="5365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14/12/17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9056" y="0"/>
            <a:ext cx="694944" cy="768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251A5-B1AA-4599-A14D-28292A139D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43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effectLst/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0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ghi.epfl.ch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Relationship Id="rId3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41.jp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6.jp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7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8.jp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9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57C64A1-A9EA-4527-8B22-1506191EE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748036"/>
          </a:xfrm>
          <a:noFill/>
        </p:spPr>
        <p:txBody>
          <a:bodyPr>
            <a:normAutofit/>
          </a:bodyPr>
          <a:lstStyle/>
          <a:p>
            <a:r>
              <a:rPr lang="en-GB" b="1" dirty="0"/>
              <a:t>The Immune System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3607F297-7466-4A78-B712-258124A89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980405"/>
            <a:ext cx="6858000" cy="1655762"/>
          </a:xfrm>
        </p:spPr>
        <p:txBody>
          <a:bodyPr>
            <a:normAutofit/>
          </a:bodyPr>
          <a:lstStyle/>
          <a:p>
            <a:r>
              <a:rPr lang="en-GB" sz="1600" dirty="0"/>
              <a:t>Immune synapse between a T cell and a Dendritic cell</a:t>
            </a:r>
          </a:p>
          <a:p>
            <a:r>
              <a:rPr lang="en-GB" sz="1600" dirty="0"/>
              <a:t>Image: Olivier Schwartz and Electron Microscopy Core Facility, </a:t>
            </a:r>
            <a:r>
              <a:rPr lang="en-GB" sz="1600" dirty="0" err="1"/>
              <a:t>Institut</a:t>
            </a:r>
            <a:r>
              <a:rPr lang="en-GB" sz="1600" dirty="0"/>
              <a:t> Pasteur</a:t>
            </a:r>
          </a:p>
          <a:p>
            <a:endParaRPr lang="en-GB" sz="1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3C933BC-E338-4381-85A4-A04519894BBE}"/>
              </a:ext>
            </a:extLst>
          </p:cNvPr>
          <p:cNvGrpSpPr/>
          <p:nvPr/>
        </p:nvGrpSpPr>
        <p:grpSpPr>
          <a:xfrm>
            <a:off x="2319338" y="1904206"/>
            <a:ext cx="4505325" cy="3049588"/>
            <a:chOff x="2123728" y="1772816"/>
            <a:chExt cx="4505325" cy="3049588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xmlns="" id="{B29E11DC-AB2C-4714-A2C2-C9ED02A1C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772816"/>
              <a:ext cx="4505325" cy="304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3B26E54-2DC4-4B10-BF04-FC3FF462E959}"/>
                </a:ext>
              </a:extLst>
            </p:cNvPr>
            <p:cNvSpPr txBox="1"/>
            <p:nvPr/>
          </p:nvSpPr>
          <p:spPr>
            <a:xfrm>
              <a:off x="5745478" y="4520625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Cell Press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1167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523657E-1293-4E46-8783-64C5A70691CB}"/>
              </a:ext>
            </a:extLst>
          </p:cNvPr>
          <p:cNvSpPr/>
          <p:nvPr/>
        </p:nvSpPr>
        <p:spPr>
          <a:xfrm>
            <a:off x="5349973" y="975360"/>
            <a:ext cx="3647723" cy="5754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C09AA1-0A6F-416A-BF39-F8D8F7454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 to the Immune System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656E40DA-F1BE-48B9-84BF-E6726EC2D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97" y="1635430"/>
            <a:ext cx="5145376" cy="4936058"/>
          </a:xfrm>
        </p:spPr>
        <p:txBody>
          <a:bodyPr>
            <a:normAutofit/>
          </a:bodyPr>
          <a:lstStyle/>
          <a:p>
            <a:r>
              <a:rPr lang="en-GB" sz="2800" dirty="0"/>
              <a:t>An immune system requires</a:t>
            </a:r>
          </a:p>
          <a:p>
            <a:pPr lvl="1"/>
            <a:r>
              <a:rPr lang="en-GB" sz="2400" dirty="0"/>
              <a:t>efficient recognition mechanisms </a:t>
            </a:r>
          </a:p>
          <a:p>
            <a:pPr marL="457200" lvl="1" indent="0">
              <a:buNone/>
            </a:pPr>
            <a:r>
              <a:rPr lang="en-GB" sz="2400" dirty="0"/>
              <a:t>	(infectious non-self)</a:t>
            </a:r>
          </a:p>
          <a:p>
            <a:pPr lvl="1"/>
            <a:r>
              <a:rPr lang="en-GB" sz="2400" dirty="0"/>
              <a:t>targeted effector mechanisms</a:t>
            </a:r>
          </a:p>
          <a:p>
            <a:endParaRPr lang="en-GB" sz="2800" dirty="0"/>
          </a:p>
          <a:p>
            <a:r>
              <a:rPr lang="en-GB" sz="2800" dirty="0"/>
              <a:t>Immune disorders include</a:t>
            </a:r>
          </a:p>
          <a:p>
            <a:pPr lvl="1"/>
            <a:r>
              <a:rPr lang="en-GB" sz="2400" dirty="0"/>
              <a:t>immune deficiencies	</a:t>
            </a:r>
          </a:p>
          <a:p>
            <a:pPr lvl="1"/>
            <a:r>
              <a:rPr lang="en-GB" sz="2400" dirty="0"/>
              <a:t>auto-immune diseases/allergies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A3C7E2-9E20-4DB3-A7C0-7C5693274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973" y="1182399"/>
            <a:ext cx="3286029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36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17E2B1-D3BA-420F-95B0-246C6D7B6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Three lines of defence against infection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9CBFEA-A2F4-4CC6-BA32-D2583F27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970" y="857314"/>
            <a:ext cx="2919222" cy="1434782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000" b="1" dirty="0"/>
              <a:t>Epithelial barriers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000" b="1" dirty="0"/>
              <a:t>Innate Immunity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000" b="1" dirty="0"/>
              <a:t>Adaptive Immunity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GB" sz="2000" dirty="0">
              <a:solidFill>
                <a:srgbClr val="000000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GB" sz="20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GB" sz="2000" dirty="0"/>
          </a:p>
        </p:txBody>
      </p:sp>
      <p:pic>
        <p:nvPicPr>
          <p:cNvPr id="4" name="Image 1" descr="3756_slide4b.jpg">
            <a:extLst>
              <a:ext uri="{FF2B5EF4-FFF2-40B4-BE49-F238E27FC236}">
                <a16:creationId xmlns:a16="http://schemas.microsoft.com/office/drawing/2014/main" xmlns="" id="{5EA4B309-DD9F-4F05-948A-696E295AB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1052386"/>
            <a:ext cx="638968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BE9FE67-6C00-41DD-846C-7620B3320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42" y="4553141"/>
            <a:ext cx="6002274" cy="2292667"/>
          </a:xfrm>
          <a:solidFill>
            <a:schemeClr val="bg1">
              <a:lumMod val="9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000000"/>
                </a:solidFill>
              </a:rPr>
              <a:t> Invertebrates and vertebrates are continuously exposed to microbes</a:t>
            </a:r>
          </a:p>
          <a:p>
            <a:r>
              <a:rPr lang="en-GB" sz="2000" dirty="0">
                <a:solidFill>
                  <a:srgbClr val="000000"/>
                </a:solidFill>
              </a:rPr>
              <a:t>  Epithelial barriers and innate immunity are common to invertebrates and vertebrates</a:t>
            </a:r>
          </a:p>
          <a:p>
            <a:r>
              <a:rPr lang="en-GB" sz="2000" dirty="0">
                <a:solidFill>
                  <a:srgbClr val="000000"/>
                </a:solidFill>
              </a:rPr>
              <a:t> B and T cell adaptive immunity is specific to vertebrates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54804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F5FCEE-992D-48D3-A676-954534C66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Innate Immunity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13A00-171A-4D1E-8525-82BD315CC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533" y="837663"/>
            <a:ext cx="388924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/>
              <a:t>The innate immune system consists of: </a:t>
            </a:r>
          </a:p>
          <a:p>
            <a:pPr>
              <a:buFont typeface="Wingdings" charset="0"/>
              <a:buChar char="q"/>
            </a:pPr>
            <a:r>
              <a:rPr lang="en-GB" sz="1800" dirty="0"/>
              <a:t>  a wide variety of </a:t>
            </a:r>
            <a:r>
              <a:rPr lang="en-GB" sz="1800" b="1" dirty="0"/>
              <a:t>cells</a:t>
            </a:r>
            <a:endParaRPr lang="en-GB" sz="1800" dirty="0"/>
          </a:p>
          <a:p>
            <a:pPr lvl="1">
              <a:buFont typeface="Wingdings" charset="0"/>
              <a:buChar char="Ø"/>
            </a:pPr>
            <a:r>
              <a:rPr lang="en-GB" sz="1800" dirty="0"/>
              <a:t>circulating in the blood </a:t>
            </a:r>
            <a:br>
              <a:rPr lang="en-GB" sz="1800" dirty="0"/>
            </a:br>
            <a:r>
              <a:rPr lang="en-GB" sz="1800" dirty="0"/>
              <a:t>and scattered in organs</a:t>
            </a:r>
          </a:p>
          <a:p>
            <a:pPr>
              <a:buFont typeface="Wingdings" charset="0"/>
              <a:buChar char="Ø"/>
            </a:pPr>
            <a:endParaRPr lang="en-GB" sz="1800" dirty="0"/>
          </a:p>
          <a:p>
            <a:pPr>
              <a:buFont typeface="Wingdings" charset="0"/>
              <a:buChar char="Ø"/>
            </a:pPr>
            <a:endParaRPr lang="en-GB" sz="1800" dirty="0"/>
          </a:p>
          <a:p>
            <a:pPr lvl="1">
              <a:lnSpc>
                <a:spcPct val="100000"/>
              </a:lnSpc>
              <a:spcBef>
                <a:spcPts val="1800"/>
              </a:spcBef>
              <a:buFont typeface="Wingdings" charset="0"/>
              <a:buChar char="Ø"/>
            </a:pPr>
            <a:r>
              <a:rPr lang="en-GB" sz="1800" dirty="0"/>
              <a:t>forming tissues that separate the outside from the inside world</a:t>
            </a:r>
          </a:p>
          <a:p>
            <a:pPr lvl="1">
              <a:buFont typeface="Wingdings" charset="0"/>
              <a:buChar char="Ø"/>
            </a:pPr>
            <a:endParaRPr lang="en-GB" sz="1800" dirty="0"/>
          </a:p>
          <a:p>
            <a:pPr>
              <a:lnSpc>
                <a:spcPct val="150000"/>
              </a:lnSpc>
            </a:pPr>
            <a:endParaRPr lang="en-GB" sz="1800" dirty="0"/>
          </a:p>
          <a:p>
            <a:pPr>
              <a:buFont typeface="Wingdings" charset="0"/>
              <a:buChar char="q"/>
            </a:pPr>
            <a:r>
              <a:rPr lang="en-GB" sz="1800" dirty="0"/>
              <a:t>  </a:t>
            </a:r>
            <a:r>
              <a:rPr lang="en-GB" sz="1800" b="1" dirty="0"/>
              <a:t>molecules</a:t>
            </a:r>
            <a:r>
              <a:rPr lang="en-GB" sz="1800" dirty="0"/>
              <a:t> produced by innate immune cells or the liver</a:t>
            </a:r>
          </a:p>
          <a:p>
            <a:pPr lvl="1">
              <a:buFont typeface="Wingdings" charset="0"/>
              <a:buChar char="Ø"/>
            </a:pPr>
            <a:r>
              <a:rPr lang="en-GB" sz="1800" dirty="0"/>
              <a:t>antimicrobial peptides</a:t>
            </a:r>
          </a:p>
          <a:p>
            <a:pPr lvl="1">
              <a:buFont typeface="Wingdings" charset="0"/>
              <a:buChar char="Ø"/>
            </a:pPr>
            <a:r>
              <a:rPr lang="en-GB" sz="1800" dirty="0"/>
              <a:t>acute phase proteins </a:t>
            </a:r>
          </a:p>
          <a:p>
            <a:pPr lvl="1">
              <a:buFont typeface="Wingdings" charset="0"/>
              <a:buChar char="Ø"/>
            </a:pPr>
            <a:r>
              <a:rPr lang="en-GB" sz="1800" dirty="0"/>
              <a:t>complement</a:t>
            </a:r>
          </a:p>
          <a:p>
            <a:pPr lvl="1">
              <a:buFont typeface="Wingdings" charset="0"/>
              <a:buChar char="Ø"/>
            </a:pPr>
            <a:r>
              <a:rPr lang="en-GB" sz="1800" dirty="0"/>
              <a:t>cytokines &amp; chemokines</a:t>
            </a:r>
          </a:p>
          <a:p>
            <a:pPr lvl="1">
              <a:buFont typeface="Wingdings" charset="0"/>
              <a:buChar char="Ø"/>
            </a:pPr>
            <a:endParaRPr lang="en-GB" sz="1800" dirty="0"/>
          </a:p>
          <a:p>
            <a:pPr lvl="1">
              <a:buFont typeface="Wingdings" charset="0"/>
              <a:buChar char="Ø"/>
            </a:pPr>
            <a:endParaRPr lang="en-GB" sz="1800" dirty="0"/>
          </a:p>
          <a:p>
            <a:pPr lvl="1">
              <a:buFont typeface="Wingdings" charset="0"/>
              <a:buNone/>
            </a:pPr>
            <a:endParaRPr lang="en-GB" sz="1800" dirty="0"/>
          </a:p>
          <a:p>
            <a:pPr lvl="1">
              <a:buFont typeface="Wingdings" charset="0"/>
              <a:buNone/>
            </a:pPr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DC3C130-4E8B-4160-B3D6-F048473507C9}"/>
              </a:ext>
            </a:extLst>
          </p:cNvPr>
          <p:cNvGrpSpPr/>
          <p:nvPr/>
        </p:nvGrpSpPr>
        <p:grpSpPr>
          <a:xfrm>
            <a:off x="625877" y="2061957"/>
            <a:ext cx="2679068" cy="841470"/>
            <a:chOff x="1866973" y="-1546875"/>
            <a:chExt cx="2679068" cy="841470"/>
          </a:xfrm>
        </p:grpSpPr>
        <p:grpSp>
          <p:nvGrpSpPr>
            <p:cNvPr id="5" name="Group 158">
              <a:extLst>
                <a:ext uri="{FF2B5EF4-FFF2-40B4-BE49-F238E27FC236}">
                  <a16:creationId xmlns:a16="http://schemas.microsoft.com/office/drawing/2014/main" xmlns="" id="{9C8AC7D3-7539-4548-9096-ED4425178E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3973" y="-1257950"/>
              <a:ext cx="615950" cy="485775"/>
              <a:chOff x="1207" y="3151"/>
              <a:chExt cx="444" cy="402"/>
            </a:xfrm>
          </p:grpSpPr>
          <p:sp>
            <p:nvSpPr>
              <p:cNvPr id="6" name="Freeform 159">
                <a:extLst>
                  <a:ext uri="{FF2B5EF4-FFF2-40B4-BE49-F238E27FC236}">
                    <a16:creationId xmlns:a16="http://schemas.microsoft.com/office/drawing/2014/main" xmlns="" id="{6A221E8B-991B-4165-B8A7-8641E3FCD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7" y="3151"/>
                <a:ext cx="444" cy="402"/>
              </a:xfrm>
              <a:custGeom>
                <a:avLst/>
                <a:gdLst>
                  <a:gd name="T0" fmla="*/ 149 w 444"/>
                  <a:gd name="T1" fmla="*/ 143 h 402"/>
                  <a:gd name="T2" fmla="*/ 11 w 444"/>
                  <a:gd name="T3" fmla="*/ 185 h 402"/>
                  <a:gd name="T4" fmla="*/ 83 w 444"/>
                  <a:gd name="T5" fmla="*/ 275 h 402"/>
                  <a:gd name="T6" fmla="*/ 59 w 444"/>
                  <a:gd name="T7" fmla="*/ 365 h 402"/>
                  <a:gd name="T8" fmla="*/ 107 w 444"/>
                  <a:gd name="T9" fmla="*/ 401 h 402"/>
                  <a:gd name="T10" fmla="*/ 221 w 444"/>
                  <a:gd name="T11" fmla="*/ 371 h 402"/>
                  <a:gd name="T12" fmla="*/ 257 w 444"/>
                  <a:gd name="T13" fmla="*/ 335 h 402"/>
                  <a:gd name="T14" fmla="*/ 341 w 444"/>
                  <a:gd name="T15" fmla="*/ 353 h 402"/>
                  <a:gd name="T16" fmla="*/ 425 w 444"/>
                  <a:gd name="T17" fmla="*/ 317 h 402"/>
                  <a:gd name="T18" fmla="*/ 431 w 444"/>
                  <a:gd name="T19" fmla="*/ 239 h 402"/>
                  <a:gd name="T20" fmla="*/ 383 w 444"/>
                  <a:gd name="T21" fmla="*/ 191 h 402"/>
                  <a:gd name="T22" fmla="*/ 401 w 444"/>
                  <a:gd name="T23" fmla="*/ 119 h 402"/>
                  <a:gd name="T24" fmla="*/ 443 w 444"/>
                  <a:gd name="T25" fmla="*/ 47 h 402"/>
                  <a:gd name="T26" fmla="*/ 395 w 444"/>
                  <a:gd name="T27" fmla="*/ 23 h 402"/>
                  <a:gd name="T28" fmla="*/ 299 w 444"/>
                  <a:gd name="T29" fmla="*/ 41 h 402"/>
                  <a:gd name="T30" fmla="*/ 233 w 444"/>
                  <a:gd name="T31" fmla="*/ 11 h 402"/>
                  <a:gd name="T32" fmla="*/ 197 w 444"/>
                  <a:gd name="T33" fmla="*/ 5 h 402"/>
                  <a:gd name="T34" fmla="*/ 185 w 444"/>
                  <a:gd name="T35" fmla="*/ 41 h 402"/>
                  <a:gd name="T36" fmla="*/ 179 w 444"/>
                  <a:gd name="T37" fmla="*/ 77 h 402"/>
                  <a:gd name="T38" fmla="*/ 77 w 444"/>
                  <a:gd name="T39" fmla="*/ 89 h 402"/>
                  <a:gd name="T40" fmla="*/ 101 w 444"/>
                  <a:gd name="T41" fmla="*/ 137 h 402"/>
                  <a:gd name="T42" fmla="*/ 149 w 444"/>
                  <a:gd name="T43" fmla="*/ 143 h 40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44"/>
                  <a:gd name="T67" fmla="*/ 0 h 402"/>
                  <a:gd name="T68" fmla="*/ 444 w 444"/>
                  <a:gd name="T69" fmla="*/ 402 h 40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44" h="402">
                    <a:moveTo>
                      <a:pt x="149" y="143"/>
                    </a:moveTo>
                    <a:cubicBezTo>
                      <a:pt x="134" y="151"/>
                      <a:pt x="22" y="163"/>
                      <a:pt x="11" y="185"/>
                    </a:cubicBezTo>
                    <a:cubicBezTo>
                      <a:pt x="0" y="207"/>
                      <a:pt x="75" y="245"/>
                      <a:pt x="83" y="275"/>
                    </a:cubicBezTo>
                    <a:cubicBezTo>
                      <a:pt x="91" y="305"/>
                      <a:pt x="55" y="344"/>
                      <a:pt x="59" y="365"/>
                    </a:cubicBezTo>
                    <a:cubicBezTo>
                      <a:pt x="63" y="386"/>
                      <a:pt x="80" y="400"/>
                      <a:pt x="107" y="401"/>
                    </a:cubicBezTo>
                    <a:cubicBezTo>
                      <a:pt x="134" y="402"/>
                      <a:pt x="196" y="382"/>
                      <a:pt x="221" y="371"/>
                    </a:cubicBezTo>
                    <a:cubicBezTo>
                      <a:pt x="246" y="360"/>
                      <a:pt x="237" y="338"/>
                      <a:pt x="257" y="335"/>
                    </a:cubicBezTo>
                    <a:cubicBezTo>
                      <a:pt x="277" y="332"/>
                      <a:pt x="313" y="356"/>
                      <a:pt x="341" y="353"/>
                    </a:cubicBezTo>
                    <a:cubicBezTo>
                      <a:pt x="369" y="350"/>
                      <a:pt x="410" y="336"/>
                      <a:pt x="425" y="317"/>
                    </a:cubicBezTo>
                    <a:cubicBezTo>
                      <a:pt x="440" y="298"/>
                      <a:pt x="438" y="260"/>
                      <a:pt x="431" y="239"/>
                    </a:cubicBezTo>
                    <a:cubicBezTo>
                      <a:pt x="424" y="218"/>
                      <a:pt x="388" y="211"/>
                      <a:pt x="383" y="191"/>
                    </a:cubicBezTo>
                    <a:cubicBezTo>
                      <a:pt x="378" y="171"/>
                      <a:pt x="391" y="143"/>
                      <a:pt x="401" y="119"/>
                    </a:cubicBezTo>
                    <a:cubicBezTo>
                      <a:pt x="411" y="95"/>
                      <a:pt x="444" y="63"/>
                      <a:pt x="443" y="47"/>
                    </a:cubicBezTo>
                    <a:cubicBezTo>
                      <a:pt x="442" y="31"/>
                      <a:pt x="419" y="24"/>
                      <a:pt x="395" y="23"/>
                    </a:cubicBezTo>
                    <a:cubicBezTo>
                      <a:pt x="371" y="22"/>
                      <a:pt x="326" y="43"/>
                      <a:pt x="299" y="41"/>
                    </a:cubicBezTo>
                    <a:cubicBezTo>
                      <a:pt x="272" y="39"/>
                      <a:pt x="250" y="17"/>
                      <a:pt x="233" y="11"/>
                    </a:cubicBezTo>
                    <a:cubicBezTo>
                      <a:pt x="216" y="5"/>
                      <a:pt x="205" y="0"/>
                      <a:pt x="197" y="5"/>
                    </a:cubicBezTo>
                    <a:cubicBezTo>
                      <a:pt x="189" y="10"/>
                      <a:pt x="188" y="29"/>
                      <a:pt x="185" y="41"/>
                    </a:cubicBezTo>
                    <a:cubicBezTo>
                      <a:pt x="182" y="53"/>
                      <a:pt x="197" y="69"/>
                      <a:pt x="179" y="77"/>
                    </a:cubicBezTo>
                    <a:cubicBezTo>
                      <a:pt x="161" y="85"/>
                      <a:pt x="90" y="79"/>
                      <a:pt x="77" y="89"/>
                    </a:cubicBezTo>
                    <a:cubicBezTo>
                      <a:pt x="64" y="99"/>
                      <a:pt x="85" y="127"/>
                      <a:pt x="101" y="137"/>
                    </a:cubicBezTo>
                    <a:cubicBezTo>
                      <a:pt x="117" y="147"/>
                      <a:pt x="164" y="135"/>
                      <a:pt x="149" y="143"/>
                    </a:cubicBezTo>
                    <a:close/>
                  </a:path>
                </a:pathLst>
              </a:custGeom>
              <a:solidFill>
                <a:srgbClr val="99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Oval 160">
                <a:extLst>
                  <a:ext uri="{FF2B5EF4-FFF2-40B4-BE49-F238E27FC236}">
                    <a16:creationId xmlns:a16="http://schemas.microsoft.com/office/drawing/2014/main" xmlns="" id="{65FEAA7B-EFC4-496E-B976-6AF0C50709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6" y="3294"/>
                <a:ext cx="132" cy="126"/>
              </a:xfrm>
              <a:prstGeom prst="ellipse">
                <a:avLst/>
              </a:prstGeom>
              <a:solidFill>
                <a:srgbClr val="66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8" name="Group 161">
              <a:extLst>
                <a:ext uri="{FF2B5EF4-FFF2-40B4-BE49-F238E27FC236}">
                  <a16:creationId xmlns:a16="http://schemas.microsoft.com/office/drawing/2014/main" xmlns="" id="{87377C67-4023-4D88-9A3D-5127DD1AEC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9323" y="-1257950"/>
              <a:ext cx="719137" cy="522287"/>
              <a:chOff x="151" y="2822"/>
              <a:chExt cx="758" cy="486"/>
            </a:xfrm>
          </p:grpSpPr>
          <p:sp>
            <p:nvSpPr>
              <p:cNvPr id="9" name="Freeform 162">
                <a:extLst>
                  <a:ext uri="{FF2B5EF4-FFF2-40B4-BE49-F238E27FC236}">
                    <a16:creationId xmlns:a16="http://schemas.microsoft.com/office/drawing/2014/main" xmlns="" id="{F2728310-E542-4065-8BA9-360BE53F5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" y="2822"/>
                <a:ext cx="758" cy="486"/>
              </a:xfrm>
              <a:custGeom>
                <a:avLst/>
                <a:gdLst>
                  <a:gd name="T0" fmla="*/ 600 w 758"/>
                  <a:gd name="T1" fmla="*/ 67 h 486"/>
                  <a:gd name="T2" fmla="*/ 485 w 758"/>
                  <a:gd name="T3" fmla="*/ 7 h 486"/>
                  <a:gd name="T4" fmla="*/ 393 w 758"/>
                  <a:gd name="T5" fmla="*/ 26 h 486"/>
                  <a:gd name="T6" fmla="*/ 301 w 758"/>
                  <a:gd name="T7" fmla="*/ 40 h 486"/>
                  <a:gd name="T8" fmla="*/ 264 w 758"/>
                  <a:gd name="T9" fmla="*/ 49 h 486"/>
                  <a:gd name="T10" fmla="*/ 125 w 758"/>
                  <a:gd name="T11" fmla="*/ 123 h 486"/>
                  <a:gd name="T12" fmla="*/ 61 w 758"/>
                  <a:gd name="T13" fmla="*/ 127 h 486"/>
                  <a:gd name="T14" fmla="*/ 24 w 758"/>
                  <a:gd name="T15" fmla="*/ 150 h 486"/>
                  <a:gd name="T16" fmla="*/ 1 w 758"/>
                  <a:gd name="T17" fmla="*/ 187 h 486"/>
                  <a:gd name="T18" fmla="*/ 19 w 758"/>
                  <a:gd name="T19" fmla="*/ 228 h 486"/>
                  <a:gd name="T20" fmla="*/ 61 w 758"/>
                  <a:gd name="T21" fmla="*/ 265 h 486"/>
                  <a:gd name="T22" fmla="*/ 149 w 758"/>
                  <a:gd name="T23" fmla="*/ 279 h 486"/>
                  <a:gd name="T24" fmla="*/ 185 w 758"/>
                  <a:gd name="T25" fmla="*/ 344 h 486"/>
                  <a:gd name="T26" fmla="*/ 241 w 758"/>
                  <a:gd name="T27" fmla="*/ 399 h 486"/>
                  <a:gd name="T28" fmla="*/ 301 w 758"/>
                  <a:gd name="T29" fmla="*/ 454 h 486"/>
                  <a:gd name="T30" fmla="*/ 360 w 758"/>
                  <a:gd name="T31" fmla="*/ 468 h 486"/>
                  <a:gd name="T32" fmla="*/ 397 w 758"/>
                  <a:gd name="T33" fmla="*/ 477 h 486"/>
                  <a:gd name="T34" fmla="*/ 462 w 758"/>
                  <a:gd name="T35" fmla="*/ 482 h 486"/>
                  <a:gd name="T36" fmla="*/ 586 w 758"/>
                  <a:gd name="T37" fmla="*/ 454 h 486"/>
                  <a:gd name="T38" fmla="*/ 614 w 758"/>
                  <a:gd name="T39" fmla="*/ 417 h 486"/>
                  <a:gd name="T40" fmla="*/ 637 w 758"/>
                  <a:gd name="T41" fmla="*/ 394 h 486"/>
                  <a:gd name="T42" fmla="*/ 642 w 758"/>
                  <a:gd name="T43" fmla="*/ 358 h 486"/>
                  <a:gd name="T44" fmla="*/ 655 w 758"/>
                  <a:gd name="T45" fmla="*/ 330 h 486"/>
                  <a:gd name="T46" fmla="*/ 715 w 758"/>
                  <a:gd name="T47" fmla="*/ 288 h 486"/>
                  <a:gd name="T48" fmla="*/ 748 w 758"/>
                  <a:gd name="T49" fmla="*/ 288 h 486"/>
                  <a:gd name="T50" fmla="*/ 752 w 758"/>
                  <a:gd name="T51" fmla="*/ 247 h 486"/>
                  <a:gd name="T52" fmla="*/ 711 w 758"/>
                  <a:gd name="T53" fmla="*/ 219 h 486"/>
                  <a:gd name="T54" fmla="*/ 697 w 758"/>
                  <a:gd name="T55" fmla="*/ 178 h 486"/>
                  <a:gd name="T56" fmla="*/ 697 w 758"/>
                  <a:gd name="T57" fmla="*/ 146 h 486"/>
                  <a:gd name="T58" fmla="*/ 697 w 758"/>
                  <a:gd name="T59" fmla="*/ 104 h 486"/>
                  <a:gd name="T60" fmla="*/ 600 w 758"/>
                  <a:gd name="T61" fmla="*/ 67 h 48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58"/>
                  <a:gd name="T94" fmla="*/ 0 h 486"/>
                  <a:gd name="T95" fmla="*/ 758 w 758"/>
                  <a:gd name="T96" fmla="*/ 486 h 48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58" h="486">
                    <a:moveTo>
                      <a:pt x="600" y="67"/>
                    </a:moveTo>
                    <a:cubicBezTo>
                      <a:pt x="565" y="51"/>
                      <a:pt x="519" y="14"/>
                      <a:pt x="485" y="7"/>
                    </a:cubicBezTo>
                    <a:cubicBezTo>
                      <a:pt x="451" y="0"/>
                      <a:pt x="424" y="21"/>
                      <a:pt x="393" y="26"/>
                    </a:cubicBezTo>
                    <a:cubicBezTo>
                      <a:pt x="362" y="31"/>
                      <a:pt x="322" y="36"/>
                      <a:pt x="301" y="40"/>
                    </a:cubicBezTo>
                    <a:cubicBezTo>
                      <a:pt x="280" y="44"/>
                      <a:pt x="293" y="35"/>
                      <a:pt x="264" y="49"/>
                    </a:cubicBezTo>
                    <a:cubicBezTo>
                      <a:pt x="235" y="63"/>
                      <a:pt x="159" y="110"/>
                      <a:pt x="125" y="123"/>
                    </a:cubicBezTo>
                    <a:cubicBezTo>
                      <a:pt x="91" y="136"/>
                      <a:pt x="78" y="123"/>
                      <a:pt x="61" y="127"/>
                    </a:cubicBezTo>
                    <a:cubicBezTo>
                      <a:pt x="44" y="131"/>
                      <a:pt x="34" y="140"/>
                      <a:pt x="24" y="150"/>
                    </a:cubicBezTo>
                    <a:cubicBezTo>
                      <a:pt x="14" y="160"/>
                      <a:pt x="2" y="174"/>
                      <a:pt x="1" y="187"/>
                    </a:cubicBezTo>
                    <a:cubicBezTo>
                      <a:pt x="0" y="200"/>
                      <a:pt x="9" y="215"/>
                      <a:pt x="19" y="228"/>
                    </a:cubicBezTo>
                    <a:cubicBezTo>
                      <a:pt x="29" y="241"/>
                      <a:pt x="39" y="256"/>
                      <a:pt x="61" y="265"/>
                    </a:cubicBezTo>
                    <a:cubicBezTo>
                      <a:pt x="83" y="274"/>
                      <a:pt x="128" y="266"/>
                      <a:pt x="149" y="279"/>
                    </a:cubicBezTo>
                    <a:cubicBezTo>
                      <a:pt x="170" y="292"/>
                      <a:pt x="170" y="324"/>
                      <a:pt x="185" y="344"/>
                    </a:cubicBezTo>
                    <a:cubicBezTo>
                      <a:pt x="200" y="364"/>
                      <a:pt x="222" y="381"/>
                      <a:pt x="241" y="399"/>
                    </a:cubicBezTo>
                    <a:cubicBezTo>
                      <a:pt x="260" y="417"/>
                      <a:pt x="281" y="443"/>
                      <a:pt x="301" y="454"/>
                    </a:cubicBezTo>
                    <a:cubicBezTo>
                      <a:pt x="321" y="465"/>
                      <a:pt x="344" y="464"/>
                      <a:pt x="360" y="468"/>
                    </a:cubicBezTo>
                    <a:cubicBezTo>
                      <a:pt x="376" y="472"/>
                      <a:pt x="380" y="475"/>
                      <a:pt x="397" y="477"/>
                    </a:cubicBezTo>
                    <a:cubicBezTo>
                      <a:pt x="414" y="479"/>
                      <a:pt x="431" y="486"/>
                      <a:pt x="462" y="482"/>
                    </a:cubicBezTo>
                    <a:cubicBezTo>
                      <a:pt x="493" y="478"/>
                      <a:pt x="561" y="465"/>
                      <a:pt x="586" y="454"/>
                    </a:cubicBezTo>
                    <a:cubicBezTo>
                      <a:pt x="611" y="443"/>
                      <a:pt x="606" y="427"/>
                      <a:pt x="614" y="417"/>
                    </a:cubicBezTo>
                    <a:cubicBezTo>
                      <a:pt x="622" y="407"/>
                      <a:pt x="632" y="404"/>
                      <a:pt x="637" y="394"/>
                    </a:cubicBezTo>
                    <a:cubicBezTo>
                      <a:pt x="642" y="384"/>
                      <a:pt x="639" y="369"/>
                      <a:pt x="642" y="358"/>
                    </a:cubicBezTo>
                    <a:cubicBezTo>
                      <a:pt x="645" y="347"/>
                      <a:pt x="643" y="342"/>
                      <a:pt x="655" y="330"/>
                    </a:cubicBezTo>
                    <a:cubicBezTo>
                      <a:pt x="667" y="318"/>
                      <a:pt x="700" y="295"/>
                      <a:pt x="715" y="288"/>
                    </a:cubicBezTo>
                    <a:cubicBezTo>
                      <a:pt x="730" y="281"/>
                      <a:pt x="742" y="295"/>
                      <a:pt x="748" y="288"/>
                    </a:cubicBezTo>
                    <a:cubicBezTo>
                      <a:pt x="754" y="281"/>
                      <a:pt x="758" y="258"/>
                      <a:pt x="752" y="247"/>
                    </a:cubicBezTo>
                    <a:cubicBezTo>
                      <a:pt x="746" y="236"/>
                      <a:pt x="720" y="230"/>
                      <a:pt x="711" y="219"/>
                    </a:cubicBezTo>
                    <a:cubicBezTo>
                      <a:pt x="702" y="208"/>
                      <a:pt x="699" y="190"/>
                      <a:pt x="697" y="178"/>
                    </a:cubicBezTo>
                    <a:cubicBezTo>
                      <a:pt x="695" y="166"/>
                      <a:pt x="697" y="158"/>
                      <a:pt x="697" y="146"/>
                    </a:cubicBezTo>
                    <a:cubicBezTo>
                      <a:pt x="697" y="134"/>
                      <a:pt x="709" y="119"/>
                      <a:pt x="697" y="104"/>
                    </a:cubicBezTo>
                    <a:cubicBezTo>
                      <a:pt x="685" y="89"/>
                      <a:pt x="635" y="83"/>
                      <a:pt x="600" y="67"/>
                    </a:cubicBez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Oval 163">
                <a:extLst>
                  <a:ext uri="{FF2B5EF4-FFF2-40B4-BE49-F238E27FC236}">
                    <a16:creationId xmlns:a16="http://schemas.microsoft.com/office/drawing/2014/main" xmlns="" id="{C63E60EB-62A8-4B1C-B71A-59C7B901EC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" y="2991"/>
                <a:ext cx="262" cy="12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" name="Oval 164">
                <a:extLst>
                  <a:ext uri="{FF2B5EF4-FFF2-40B4-BE49-F238E27FC236}">
                    <a16:creationId xmlns:a16="http://schemas.microsoft.com/office/drawing/2014/main" xmlns="" id="{345ADC5D-773C-4EE9-A50E-160A8C773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" y="3115"/>
                <a:ext cx="56" cy="5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" name="Oval 165">
                <a:extLst>
                  <a:ext uri="{FF2B5EF4-FFF2-40B4-BE49-F238E27FC236}">
                    <a16:creationId xmlns:a16="http://schemas.microsoft.com/office/drawing/2014/main" xmlns="" id="{9B367342-37D9-4CF7-B0CF-70C62D0CC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" y="3211"/>
                <a:ext cx="56" cy="5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3" name="Oval 166">
                <a:extLst>
                  <a:ext uri="{FF2B5EF4-FFF2-40B4-BE49-F238E27FC236}">
                    <a16:creationId xmlns:a16="http://schemas.microsoft.com/office/drawing/2014/main" xmlns="" id="{490251B0-3F79-4BA9-9CC8-BA61EA04E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" y="3164"/>
                <a:ext cx="56" cy="5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" name="Oval 167">
                <a:extLst>
                  <a:ext uri="{FF2B5EF4-FFF2-40B4-BE49-F238E27FC236}">
                    <a16:creationId xmlns:a16="http://schemas.microsoft.com/office/drawing/2014/main" xmlns="" id="{B4ECA714-09F1-44EC-B3EA-2692DAC49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" y="3058"/>
                <a:ext cx="56" cy="5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" name="Oval 168">
                <a:extLst>
                  <a:ext uri="{FF2B5EF4-FFF2-40B4-BE49-F238E27FC236}">
                    <a16:creationId xmlns:a16="http://schemas.microsoft.com/office/drawing/2014/main" xmlns="" id="{E994E234-47D8-4B43-BFBD-615E28CFE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" y="3012"/>
                <a:ext cx="56" cy="5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6" name="Text Box 169">
              <a:extLst>
                <a:ext uri="{FF2B5EF4-FFF2-40B4-BE49-F238E27FC236}">
                  <a16:creationId xmlns:a16="http://schemas.microsoft.com/office/drawing/2014/main" xmlns="" id="{94805660-E665-4999-8DFA-6A7A746B3D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9260" y="-1546875"/>
              <a:ext cx="88678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9pPr>
            </a:lstStyle>
            <a:p>
              <a:pPr eaLnBrk="1" hangingPunct="1"/>
              <a:r>
                <a:rPr lang="fr-CH" sz="1200" b="1">
                  <a:latin typeface="Arial Narrow" panose="020B0606020202030204" pitchFamily="34" charset="0"/>
                </a:rPr>
                <a:t>Neutrophils</a:t>
              </a:r>
              <a:endParaRPr lang="en-US" sz="1200" b="1">
                <a:latin typeface="Arial Narrow" panose="020B0606020202030204" pitchFamily="34" charset="0"/>
              </a:endParaRPr>
            </a:p>
          </p:txBody>
        </p:sp>
        <p:pic>
          <p:nvPicPr>
            <p:cNvPr id="17" name="Picture 170">
              <a:extLst>
                <a:ext uri="{FF2B5EF4-FFF2-40B4-BE49-F238E27FC236}">
                  <a16:creationId xmlns:a16="http://schemas.microsoft.com/office/drawing/2014/main" xmlns="" id="{7ED5B0C5-FEFB-43C8-BD50-BBE631542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864492" y="-1284049"/>
              <a:ext cx="509588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171">
              <a:extLst>
                <a:ext uri="{FF2B5EF4-FFF2-40B4-BE49-F238E27FC236}">
                  <a16:creationId xmlns:a16="http://schemas.microsoft.com/office/drawing/2014/main" xmlns="" id="{D554526C-09BD-4BA2-8741-196EF349F4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9323" y="-1546875"/>
              <a:ext cx="79060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9pPr>
            </a:lstStyle>
            <a:p>
              <a:pPr eaLnBrk="1" hangingPunct="1"/>
              <a:r>
                <a:rPr lang="fr-CH" sz="1200" b="1" dirty="0" err="1">
                  <a:latin typeface="Arial Narrow" panose="020B0606020202030204" pitchFamily="34" charset="0"/>
                </a:rPr>
                <a:t>Mast</a:t>
              </a:r>
              <a:r>
                <a:rPr lang="fr-CH" sz="1200" b="1" dirty="0">
                  <a:latin typeface="Arial Narrow" panose="020B0606020202030204" pitchFamily="34" charset="0"/>
                </a:rPr>
                <a:t> </a:t>
              </a:r>
              <a:r>
                <a:rPr lang="fr-CH" sz="1200" b="1" dirty="0" err="1">
                  <a:latin typeface="Arial Narrow" panose="020B0606020202030204" pitchFamily="34" charset="0"/>
                </a:rPr>
                <a:t>cells</a:t>
              </a:r>
              <a:endParaRPr lang="en-US" sz="12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9" name="Text Box 172">
              <a:extLst>
                <a:ext uri="{FF2B5EF4-FFF2-40B4-BE49-F238E27FC236}">
                  <a16:creationId xmlns:a16="http://schemas.microsoft.com/office/drawing/2014/main" xmlns="" id="{0047B214-EAE6-4BAB-90A9-9347DB67AA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6973" y="-1546875"/>
              <a:ext cx="100059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9pPr>
            </a:lstStyle>
            <a:p>
              <a:pPr eaLnBrk="1" hangingPunct="1"/>
              <a:r>
                <a:rPr lang="fr-CH" sz="1200" b="1" dirty="0">
                  <a:latin typeface="Arial Narrow" panose="020B0606020202030204" pitchFamily="34" charset="0"/>
                </a:rPr>
                <a:t>Macrophages</a:t>
              </a:r>
              <a:endParaRPr lang="en-US" sz="1200" b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144" name="Picture 143">
            <a:extLst>
              <a:ext uri="{FF2B5EF4-FFF2-40B4-BE49-F238E27FC236}">
                <a16:creationId xmlns:a16="http://schemas.microsoft.com/office/drawing/2014/main" xmlns="" id="{064C08BA-E325-4F9F-8198-A421F7CF4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73" y="3875077"/>
            <a:ext cx="2316681" cy="798645"/>
          </a:xfrm>
          <a:prstGeom prst="rect">
            <a:avLst/>
          </a:prstGeom>
        </p:spPr>
      </p:pic>
      <p:pic>
        <p:nvPicPr>
          <p:cNvPr id="145" name="Picture 4">
            <a:extLst>
              <a:ext uri="{FF2B5EF4-FFF2-40B4-BE49-F238E27FC236}">
                <a16:creationId xmlns:a16="http://schemas.microsoft.com/office/drawing/2014/main" xmlns="" id="{65B16F17-E894-4178-A2FB-6A58BF99F4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8"/>
          <a:stretch/>
        </p:blipFill>
        <p:spPr bwMode="auto">
          <a:xfrm>
            <a:off x="3641127" y="2062946"/>
            <a:ext cx="5502874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220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EB590-48BD-463A-B9E3-7CA2B160C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Phagocytosis: a universal mechanism of defence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D7DD06-B64A-46B4-82A5-551846D04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29" y="1611046"/>
            <a:ext cx="8910371" cy="536521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Phagocytic cells include neutrophils, macrophages, and dendritic cells.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1944ADB6-8BF3-4CC6-B41E-3DEA83134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t="2961" r="3066" b="10370"/>
          <a:stretch/>
        </p:blipFill>
        <p:spPr bwMode="auto">
          <a:xfrm>
            <a:off x="292608" y="2731008"/>
            <a:ext cx="8607552" cy="254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xmlns="" id="{ACDBE28F-A8A5-4D75-9084-FD4D2CF87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1" y="5002506"/>
            <a:ext cx="1013098" cy="221599"/>
          </a:xfrm>
          <a:prstGeom prst="rect">
            <a:avLst/>
          </a:prstGeom>
          <a:solidFill>
            <a:srgbClr val="FF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spAutoFit/>
          </a:bodyPr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80000"/>
              </a:lnSpc>
              <a:buFont typeface="Arial" charset="0"/>
              <a:buNone/>
            </a:pPr>
            <a:r>
              <a:rPr kumimoji="0" lang="en-US" sz="1800" b="1" dirty="0"/>
              <a:t>Microbes</a:t>
            </a:r>
            <a:endParaRPr kumimoji="0" lang="en-US" sz="1800" b="1" dirty="0">
              <a:solidFill>
                <a:srgbClr val="563A84"/>
              </a:solidFill>
            </a:endParaRPr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xmlns="" id="{5341F2BB-F4FB-44E3-84AC-4CDAC21633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7544" y="4190967"/>
            <a:ext cx="144016" cy="72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xmlns="" id="{3B7EA74C-3871-4D1D-9C75-B0DBFA796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4963256"/>
            <a:ext cx="3466718" cy="249299"/>
          </a:xfrm>
          <a:prstGeom prst="rect">
            <a:avLst/>
          </a:prstGeom>
          <a:solidFill>
            <a:srgbClr val="FF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spAutoFit/>
          </a:bodyPr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800" b="1" dirty="0"/>
              <a:t>Lysosome containing  enzymes</a:t>
            </a:r>
            <a:endParaRPr kumimoji="0" lang="en-US" sz="1800" b="1" dirty="0">
              <a:solidFill>
                <a:srgbClr val="563A84"/>
              </a:solidFill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xmlns="" id="{BB8D0D0B-D550-4B1F-8D89-94C8C26AD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004" y="4579140"/>
            <a:ext cx="872098" cy="221599"/>
          </a:xfrm>
          <a:prstGeom prst="rect">
            <a:avLst/>
          </a:prstGeom>
          <a:solidFill>
            <a:srgbClr val="FFF7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spAutoFit/>
          </a:bodyPr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80000"/>
              </a:lnSpc>
              <a:buFont typeface="Arial" charset="0"/>
              <a:buNone/>
            </a:pPr>
            <a:r>
              <a:rPr kumimoji="0" lang="en-US" sz="1800" b="1" dirty="0"/>
              <a:t>Vacuole</a:t>
            </a:r>
            <a:endParaRPr kumimoji="0" lang="en-US" sz="1800" b="1" dirty="0">
              <a:solidFill>
                <a:srgbClr val="563A84"/>
              </a:solidFill>
            </a:endParaRP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xmlns="" id="{F3A25D08-0C3D-47E6-85C2-721B8F6F49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872456" y="4190968"/>
            <a:ext cx="142875" cy="6492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xmlns="" id="{7DD60539-A895-44E0-AFFA-7C9AE52609C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40200" y="4083812"/>
            <a:ext cx="287338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38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E4835B-C45C-48F1-8C9B-EC88BDBDA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inflammatory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05B8DA-1DD3-46FF-BD10-F13DBC508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161320"/>
            <a:ext cx="3340608" cy="2618199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After tissue injury, </a:t>
            </a:r>
            <a:r>
              <a:rPr lang="en-US" sz="1800" b="1" dirty="0"/>
              <a:t>mast cells </a:t>
            </a:r>
            <a:r>
              <a:rPr lang="en-US" sz="1800" dirty="0"/>
              <a:t>degranulate. The </a:t>
            </a:r>
            <a:r>
              <a:rPr lang="en-US" sz="1800" b="1" dirty="0"/>
              <a:t>histamines</a:t>
            </a:r>
            <a:r>
              <a:rPr lang="en-US" sz="1800" dirty="0"/>
              <a:t> they release affect local blood vessels: blood flow increases and more macrophages and antimicrobial proteins exit the vessel towards the wounded tissue.</a:t>
            </a:r>
          </a:p>
          <a:p>
            <a:pPr marL="0" indent="0">
              <a:buNone/>
            </a:pPr>
            <a:r>
              <a:rPr lang="en-US" sz="1800" dirty="0"/>
              <a:t>These changes are called the </a:t>
            </a:r>
            <a:r>
              <a:rPr lang="en-US" sz="1800" b="1" dirty="0"/>
              <a:t>inflammatory response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endParaRPr lang="en-GB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5601DC-6093-469B-9396-B35758A55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5950003"/>
            <a:ext cx="8985504" cy="899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b="1" dirty="0" err="1">
                <a:solidFill>
                  <a:srgbClr val="000000"/>
                </a:solidFill>
              </a:rPr>
              <a:t>Chemokines</a:t>
            </a:r>
            <a:r>
              <a:rPr lang="fr-FR" sz="1800" dirty="0"/>
              <a:t> are </a:t>
            </a:r>
            <a:r>
              <a:rPr lang="fr-FR" sz="1800" dirty="0" err="1"/>
              <a:t>chemoattractants</a:t>
            </a:r>
            <a:r>
              <a:rPr lang="fr-FR" sz="1800" dirty="0"/>
              <a:t>.</a:t>
            </a:r>
          </a:p>
          <a:p>
            <a:pPr marL="0" indent="0">
              <a:buNone/>
            </a:pPr>
            <a:r>
              <a:rPr lang="fr-FR" sz="1800" b="1" dirty="0"/>
              <a:t>Cytokines</a:t>
            </a:r>
            <a:r>
              <a:rPr lang="fr-FR" sz="1800" dirty="0"/>
              <a:t> are </a:t>
            </a:r>
            <a:r>
              <a:rPr lang="fr-FR" sz="1800" dirty="0" err="1"/>
              <a:t>secreted</a:t>
            </a:r>
            <a:r>
              <a:rPr lang="fr-FR" sz="1800" dirty="0"/>
              <a:t> </a:t>
            </a:r>
            <a:r>
              <a:rPr lang="fr-FR" sz="1800" dirty="0" err="1"/>
              <a:t>molecules</a:t>
            </a:r>
            <a:r>
              <a:rPr lang="fr-FR" sz="1800" dirty="0"/>
              <a:t> </a:t>
            </a:r>
            <a:r>
              <a:rPr lang="fr-FR" sz="1800" dirty="0" err="1"/>
              <a:t>signaling</a:t>
            </a:r>
            <a:r>
              <a:rPr lang="fr-FR" sz="1800" dirty="0"/>
              <a:t> </a:t>
            </a:r>
            <a:r>
              <a:rPr lang="fr-FR" sz="1800" dirty="0" err="1"/>
              <a:t>between</a:t>
            </a:r>
            <a:r>
              <a:rPr lang="fr-FR" sz="1800" dirty="0"/>
              <a:t> </a:t>
            </a:r>
            <a:r>
              <a:rPr lang="fr-FR" sz="1800" dirty="0" err="1"/>
              <a:t>different</a:t>
            </a:r>
            <a:r>
              <a:rPr lang="fr-FR" sz="1800" dirty="0"/>
              <a:t> </a:t>
            </a:r>
            <a:r>
              <a:rPr lang="fr-FR" sz="1800" dirty="0" err="1"/>
              <a:t>elements</a:t>
            </a:r>
            <a:r>
              <a:rPr lang="fr-FR" sz="1800" dirty="0"/>
              <a:t> of the immune system.</a:t>
            </a: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5" name="3747_AllStepVideo.mp4">
            <a:hlinkClick r:id="" action="ppaction://media"/>
            <a:extLst>
              <a:ext uri="{FF2B5EF4-FFF2-40B4-BE49-F238E27FC236}">
                <a16:creationId xmlns:a16="http://schemas.microsoft.com/office/drawing/2014/main" xmlns="" id="{5E145C83-7318-4CD3-B7FE-370E54F329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5368" y="1161320"/>
            <a:ext cx="5688632" cy="47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1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443D901-EC28-4EF2-897C-6878C19D45A7}"/>
              </a:ext>
            </a:extLst>
          </p:cNvPr>
          <p:cNvSpPr/>
          <p:nvPr/>
        </p:nvSpPr>
        <p:spPr>
          <a:xfrm>
            <a:off x="5510784" y="2420938"/>
            <a:ext cx="3267456" cy="4005262"/>
          </a:xfrm>
          <a:prstGeom prst="rect">
            <a:avLst/>
          </a:prstGeom>
          <a:solidFill>
            <a:srgbClr val="F9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EB6848-39A3-42C5-9712-C62FF8989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31136"/>
          </a:xfrm>
        </p:spPr>
        <p:txBody>
          <a:bodyPr>
            <a:normAutofit/>
          </a:bodyPr>
          <a:lstStyle/>
          <a:p>
            <a:r>
              <a:rPr lang="en-GB" dirty="0"/>
              <a:t>Innate immunity is triggered by receptors that detect molecular structures unique to microbes or </a:t>
            </a:r>
            <a:br>
              <a:rPr lang="en-GB" dirty="0"/>
            </a:br>
            <a:r>
              <a:rPr lang="en-GB" dirty="0"/>
              <a:t>molecules that signal damage</a:t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DDC6D2C9-07CA-4DB4-8B58-AF694FB074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"/>
          <a:stretch/>
        </p:blipFill>
        <p:spPr bwMode="auto">
          <a:xfrm>
            <a:off x="395288" y="2420938"/>
            <a:ext cx="5223847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93FB93D3-F02F-467D-A64D-8D886527D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2509838"/>
            <a:ext cx="43620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fr-FR" sz="2400" dirty="0"/>
              <a:t> (e.g. lipopolysaccharide, LPS)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D4784126-5DA6-4731-A68D-85D73BBED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2971800"/>
            <a:ext cx="1820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fr-FR" sz="2400" dirty="0"/>
              <a:t> (e.g. TLR4)</a:t>
            </a:r>
          </a:p>
        </p:txBody>
      </p:sp>
    </p:spTree>
    <p:extLst>
      <p:ext uri="{BB962C8B-B14F-4D97-AF65-F5344CB8AC3E}">
        <p14:creationId xmlns:p14="http://schemas.microsoft.com/office/powerpoint/2010/main" val="3460480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9521E-D991-46F4-BE0B-9B1E072B9F7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Conclusion 1A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002E19-E45A-434B-AAD2-C1E5C14F0BEA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The physiological function of the immune system is to protect individuals against infections.</a:t>
            </a:r>
          </a:p>
          <a:p>
            <a:endParaRPr lang="en-US" dirty="0"/>
          </a:p>
          <a:p>
            <a:r>
              <a:rPr lang="en-US" dirty="0"/>
              <a:t>Innate immunity is the earliest line of </a:t>
            </a:r>
            <a:r>
              <a:rPr lang="en-US" dirty="0" err="1"/>
              <a:t>defence</a:t>
            </a:r>
            <a:r>
              <a:rPr lang="en-US" dirty="0"/>
              <a:t>, mediated by cells and molecules that are always present and ready to eliminate infectious microbes.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Innate immunity consists of barrier tissues (epithelia) and a wide variety of molecules produced by innate immune cells or the liver.</a:t>
            </a:r>
          </a:p>
          <a:p>
            <a:endParaRPr lang="en-GB" dirty="0"/>
          </a:p>
          <a:p>
            <a:r>
              <a:rPr lang="en-GB" dirty="0"/>
              <a:t>Innate immune mechanisms are diverse: phagocytosis, degranulation, interferons, complement, antimicrobial peptides</a:t>
            </a:r>
          </a:p>
          <a:p>
            <a:endParaRPr lang="en-GB" dirty="0"/>
          </a:p>
          <a:p>
            <a:r>
              <a:rPr lang="en-US" dirty="0"/>
              <a:t>Inflammation is a rapid reaction that recruits blood cells and immune molecules to the site of infection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6176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1E310C-C9DC-40B1-B3AA-B71C125C5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Third line of defence: adaptive immunity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48BB6F-9C65-4A69-B506-5C5CE5377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646" y="1035531"/>
            <a:ext cx="8928354" cy="18807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A host defence unique to vertebrates </a:t>
            </a:r>
          </a:p>
          <a:p>
            <a:r>
              <a:rPr lang="en-GB" dirty="0">
                <a:solidFill>
                  <a:srgbClr val="000000"/>
                </a:solidFill>
                <a:ea typeface="ＭＳ Ｐゴシック" pitchFamily="-107" charset="-128"/>
                <a:sym typeface="Symbol" pitchFamily="-107" charset="2"/>
              </a:rPr>
              <a:t>Mobilizes defences that are adapted to each specific disease-causing agent</a:t>
            </a:r>
          </a:p>
          <a:p>
            <a:r>
              <a:rPr lang="en-GB" dirty="0">
                <a:solidFill>
                  <a:srgbClr val="000000"/>
                </a:solidFill>
              </a:rPr>
              <a:t>Retains a “memory” of previous encounters </a:t>
            </a:r>
            <a:endParaRPr lang="en-GB" dirty="0">
              <a:solidFill>
                <a:srgbClr val="000000"/>
              </a:solidFill>
              <a:ea typeface="ＭＳ Ｐゴシック" pitchFamily="-107" charset="-128"/>
              <a:sym typeface="Symbol" pitchFamily="-107" charset="2"/>
            </a:endParaRP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4F6CF9-B0B0-4F39-BAC4-F056FA360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5374" y="3706368"/>
            <a:ext cx="6685026" cy="2962656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sz="2000" dirty="0"/>
              <a:t>The adaptive immune system consists of: 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Cells called </a:t>
            </a:r>
            <a:r>
              <a:rPr lang="en-GB" sz="2000" b="1" dirty="0"/>
              <a:t>lymphocytes</a:t>
            </a:r>
          </a:p>
          <a:p>
            <a:pPr>
              <a:spcAft>
                <a:spcPts val="600"/>
              </a:spcAft>
            </a:pPr>
            <a:r>
              <a:rPr lang="en-GB" sz="2000" b="1" dirty="0"/>
              <a:t>Molecules</a:t>
            </a:r>
            <a:r>
              <a:rPr lang="en-GB" sz="2000" dirty="0"/>
              <a:t> produced by lymphocytes, including antibodies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Organs called </a:t>
            </a:r>
            <a:r>
              <a:rPr lang="en-GB" sz="2000" b="1" dirty="0"/>
              <a:t>lymphoid organs </a:t>
            </a:r>
            <a:r>
              <a:rPr lang="en-GB" sz="2000" dirty="0"/>
              <a:t>where lymphocytes divide and reproduce, mature, and perform some of their functions. Lymphocytes migrate in and out of lymphoid organs.</a:t>
            </a:r>
          </a:p>
        </p:txBody>
      </p:sp>
      <p:pic>
        <p:nvPicPr>
          <p:cNvPr id="6" name="Picture 20">
            <a:extLst>
              <a:ext uri="{FF2B5EF4-FFF2-40B4-BE49-F238E27FC236}">
                <a16:creationId xmlns:a16="http://schemas.microsoft.com/office/drawing/2014/main" xmlns="" id="{7EFCA20E-EDAF-4E88-9C74-BC90188B0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7"/>
          <a:stretch/>
        </p:blipFill>
        <p:spPr bwMode="auto">
          <a:xfrm>
            <a:off x="7443641" y="4434967"/>
            <a:ext cx="91384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0">
            <a:extLst>
              <a:ext uri="{FF2B5EF4-FFF2-40B4-BE49-F238E27FC236}">
                <a16:creationId xmlns:a16="http://schemas.microsoft.com/office/drawing/2014/main" xmlns="" id="{13F7D33F-8A13-4A96-8F2B-E327E1FC2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32" y="5457816"/>
            <a:ext cx="1523626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xmlns="" id="{799242D1-59FB-4EBE-A750-35277D4A7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18" y="3379280"/>
            <a:ext cx="913106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912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027939C9-E1EB-445F-B4C9-856E8DBF9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Antigen receptors on B and T lymphocytes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4790F84-07CB-4152-86C9-E68819803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303" y="5642206"/>
            <a:ext cx="8886190" cy="100243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human body contains an extensive repertoire of B and T cells with specific antigen binding specificity.</a:t>
            </a:r>
          </a:p>
          <a:p>
            <a:endParaRPr lang="en-GB" dirty="0"/>
          </a:p>
        </p:txBody>
      </p:sp>
      <p:pic>
        <p:nvPicPr>
          <p:cNvPr id="7" name="Image 8" descr="Dia_13aa.jpg">
            <a:extLst>
              <a:ext uri="{FF2B5EF4-FFF2-40B4-BE49-F238E27FC236}">
                <a16:creationId xmlns:a16="http://schemas.microsoft.com/office/drawing/2014/main" xmlns="" id="{EC652628-265F-4BFD-89B9-AF4FD5F4F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98" y="2145919"/>
            <a:ext cx="2779712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Dia_13a.jpg">
            <a:extLst>
              <a:ext uri="{FF2B5EF4-FFF2-40B4-BE49-F238E27FC236}">
                <a16:creationId xmlns:a16="http://schemas.microsoft.com/office/drawing/2014/main" xmlns="" id="{1CF636A1-D563-4FF2-A75C-47342B63E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235" y="2434844"/>
            <a:ext cx="244792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7">
            <a:extLst>
              <a:ext uri="{FF2B5EF4-FFF2-40B4-BE49-F238E27FC236}">
                <a16:creationId xmlns:a16="http://schemas.microsoft.com/office/drawing/2014/main" xmlns="" id="{F7C1D16F-A52B-4649-9052-7847BD5E3C32}"/>
              </a:ext>
            </a:extLst>
          </p:cNvPr>
          <p:cNvSpPr>
            <a:spLocks/>
          </p:cNvSpPr>
          <p:nvPr/>
        </p:nvSpPr>
        <p:spPr bwMode="auto">
          <a:xfrm rot="3215731">
            <a:off x="2183448" y="2472944"/>
            <a:ext cx="128588" cy="420687"/>
          </a:xfrm>
          <a:prstGeom prst="leftBrace">
            <a:avLst>
              <a:gd name="adj1" fmla="val 27263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kumimoji="0" lang="en-US" sz="2400"/>
              <a:t>   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xmlns="" id="{0E973A13-43DB-4111-A861-F26621806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773" y="2074482"/>
            <a:ext cx="10795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400" b="1" dirty="0"/>
              <a:t>Antigen-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400" b="1" dirty="0"/>
              <a:t>binding site</a:t>
            </a:r>
            <a:endParaRPr kumimoji="0" lang="en-US" sz="1400" b="1" dirty="0">
              <a:solidFill>
                <a:srgbClr val="563A84"/>
              </a:solidFill>
            </a:endParaRP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BE1CBD88-A75F-49D7-8D89-C18BDC6CC40A}"/>
              </a:ext>
            </a:extLst>
          </p:cNvPr>
          <p:cNvSpPr>
            <a:spLocks/>
          </p:cNvSpPr>
          <p:nvPr/>
        </p:nvSpPr>
        <p:spPr bwMode="auto">
          <a:xfrm rot="7557162">
            <a:off x="3546316" y="2473738"/>
            <a:ext cx="128588" cy="406400"/>
          </a:xfrm>
          <a:prstGeom prst="leftBrace">
            <a:avLst>
              <a:gd name="adj1" fmla="val 26337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kumimoji="0" lang="en-US" sz="2400"/>
              <a:t>   </a:t>
            </a: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xmlns="" id="{7C13D70D-4D28-41C9-B85D-32940E170493}"/>
              </a:ext>
            </a:extLst>
          </p:cNvPr>
          <p:cNvSpPr>
            <a:spLocks/>
          </p:cNvSpPr>
          <p:nvPr/>
        </p:nvSpPr>
        <p:spPr bwMode="auto">
          <a:xfrm rot="5400000">
            <a:off x="5931535" y="2375610"/>
            <a:ext cx="128587" cy="420688"/>
          </a:xfrm>
          <a:prstGeom prst="leftBrace">
            <a:avLst>
              <a:gd name="adj1" fmla="val 27264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kumimoji="0" lang="en-US" sz="2400" dirty="0"/>
              <a:t>   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xmlns="" id="{9C372F15-E355-423B-B666-08F6E999E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585" y="2069819"/>
            <a:ext cx="12954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400" b="1" dirty="0"/>
              <a:t>Antigen-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400" b="1" dirty="0"/>
              <a:t>binding site</a:t>
            </a:r>
            <a:endParaRPr kumimoji="0" lang="en-US" sz="1400" b="1" dirty="0">
              <a:solidFill>
                <a:srgbClr val="563A84"/>
              </a:solidFill>
            </a:endParaRPr>
          </a:p>
        </p:txBody>
      </p:sp>
      <p:sp>
        <p:nvSpPr>
          <p:cNvPr id="14" name="Line 31">
            <a:extLst>
              <a:ext uri="{FF2B5EF4-FFF2-40B4-BE49-F238E27FC236}">
                <a16:creationId xmlns:a16="http://schemas.microsoft.com/office/drawing/2014/main" xmlns="" id="{58958749-6E63-4025-B936-3FA4A8170E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2510" y="2001457"/>
            <a:ext cx="0" cy="63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xmlns="" id="{C1FD9609-EF54-4E48-959C-335BEA9CC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035" y="4738307"/>
            <a:ext cx="547266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800" dirty="0"/>
              <a:t>T cell</a:t>
            </a:r>
            <a:endParaRPr kumimoji="0" lang="en-US" sz="1800" dirty="0">
              <a:solidFill>
                <a:srgbClr val="563A84"/>
              </a:solidFill>
            </a:endParaRPr>
          </a:p>
        </p:txBody>
      </p:sp>
      <p:sp>
        <p:nvSpPr>
          <p:cNvPr id="16" name="Text Box 44">
            <a:extLst>
              <a:ext uri="{FF2B5EF4-FFF2-40B4-BE49-F238E27FC236}">
                <a16:creationId xmlns:a16="http://schemas.microsoft.com/office/drawing/2014/main" xmlns="" id="{428AD422-F8EE-4BE4-A67A-BE8A4F5D0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3000" y="4738307"/>
            <a:ext cx="1517723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800" dirty="0"/>
              <a:t> T cell receptor</a:t>
            </a:r>
            <a:endParaRPr kumimoji="0" lang="en-US" sz="1800" dirty="0">
              <a:solidFill>
                <a:srgbClr val="563A84"/>
              </a:solidFill>
            </a:endParaRPr>
          </a:p>
        </p:txBody>
      </p:sp>
      <p:sp>
        <p:nvSpPr>
          <p:cNvPr id="17" name="Text Box 45">
            <a:extLst>
              <a:ext uri="{FF2B5EF4-FFF2-40B4-BE49-F238E27FC236}">
                <a16:creationId xmlns:a16="http://schemas.microsoft.com/office/drawing/2014/main" xmlns="" id="{5383F8DC-1C25-4FE2-9F77-2B4D8B273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664" y="4738307"/>
            <a:ext cx="1474763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800" dirty="0"/>
              <a:t>B cell receptor</a:t>
            </a:r>
            <a:endParaRPr kumimoji="0" lang="en-US" sz="1800" dirty="0">
              <a:solidFill>
                <a:srgbClr val="563A84"/>
              </a:solidFill>
            </a:endParaRPr>
          </a:p>
        </p:txBody>
      </p:sp>
      <p:sp>
        <p:nvSpPr>
          <p:cNvPr id="18" name="Text Box 47">
            <a:extLst>
              <a:ext uri="{FF2B5EF4-FFF2-40B4-BE49-F238E27FC236}">
                <a16:creationId xmlns:a16="http://schemas.microsoft.com/office/drawing/2014/main" xmlns="" id="{56EC3FF6-DA41-4BBF-803A-B36C297C6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735" y="4738307"/>
            <a:ext cx="564257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800" dirty="0"/>
              <a:t>B cell</a:t>
            </a:r>
            <a:endParaRPr kumimoji="0" lang="en-US" sz="1800" dirty="0">
              <a:solidFill>
                <a:srgbClr val="563A84"/>
              </a:solidFill>
            </a:endParaRPr>
          </a:p>
        </p:txBody>
      </p:sp>
      <p:sp>
        <p:nvSpPr>
          <p:cNvPr id="19" name="Text Box 48">
            <a:extLst>
              <a:ext uri="{FF2B5EF4-FFF2-40B4-BE49-F238E27FC236}">
                <a16:creationId xmlns:a16="http://schemas.microsoft.com/office/drawing/2014/main" xmlns="" id="{8B6F1A2E-6E56-4D76-B5FE-57333E887915}"/>
              </a:ext>
            </a:extLst>
          </p:cNvPr>
          <p:cNvSpPr txBox="1">
            <a:spLocks noChangeArrowheads="1"/>
          </p:cNvSpPr>
          <p:nvPr/>
        </p:nvSpPr>
        <p:spPr bwMode="auto">
          <a:xfrm rot="3079455">
            <a:off x="2585085" y="2203069"/>
            <a:ext cx="1095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100" b="1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20" name="Text Box 49">
            <a:extLst>
              <a:ext uri="{FF2B5EF4-FFF2-40B4-BE49-F238E27FC236}">
                <a16:creationId xmlns:a16="http://schemas.microsoft.com/office/drawing/2014/main" xmlns="" id="{23421AE1-6478-424E-89DF-A46AA447A269}"/>
              </a:ext>
            </a:extLst>
          </p:cNvPr>
          <p:cNvSpPr txBox="1">
            <a:spLocks noChangeArrowheads="1"/>
          </p:cNvSpPr>
          <p:nvPr/>
        </p:nvSpPr>
        <p:spPr bwMode="auto">
          <a:xfrm rot="3079455">
            <a:off x="2362835" y="2390394"/>
            <a:ext cx="1095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100" b="1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21" name="Text Box 50">
            <a:extLst>
              <a:ext uri="{FF2B5EF4-FFF2-40B4-BE49-F238E27FC236}">
                <a16:creationId xmlns:a16="http://schemas.microsoft.com/office/drawing/2014/main" xmlns="" id="{FA1F23AC-8E5D-4990-93FB-3CD40EA1517F}"/>
              </a:ext>
            </a:extLst>
          </p:cNvPr>
          <p:cNvSpPr txBox="1">
            <a:spLocks noChangeArrowheads="1"/>
          </p:cNvSpPr>
          <p:nvPr/>
        </p:nvSpPr>
        <p:spPr bwMode="auto">
          <a:xfrm rot="3079455">
            <a:off x="2651760" y="2736469"/>
            <a:ext cx="1095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1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2" name="Text Box 51">
            <a:extLst>
              <a:ext uri="{FF2B5EF4-FFF2-40B4-BE49-F238E27FC236}">
                <a16:creationId xmlns:a16="http://schemas.microsoft.com/office/drawing/2014/main" xmlns="" id="{EC0E65CA-E92A-4279-9A1F-6B7B4EA71D01}"/>
              </a:ext>
            </a:extLst>
          </p:cNvPr>
          <p:cNvSpPr txBox="1">
            <a:spLocks noChangeArrowheads="1"/>
          </p:cNvSpPr>
          <p:nvPr/>
        </p:nvSpPr>
        <p:spPr bwMode="auto">
          <a:xfrm rot="-3145354">
            <a:off x="3820160" y="2707894"/>
            <a:ext cx="1095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1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3" name="Text Box 57">
            <a:extLst>
              <a:ext uri="{FF2B5EF4-FFF2-40B4-BE49-F238E27FC236}">
                <a16:creationId xmlns:a16="http://schemas.microsoft.com/office/drawing/2014/main" xmlns="" id="{F5499B7A-1868-4DD3-A744-0F51DF163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285" y="2984119"/>
            <a:ext cx="1095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1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4" name="Text Box 58">
            <a:extLst>
              <a:ext uri="{FF2B5EF4-FFF2-40B4-BE49-F238E27FC236}">
                <a16:creationId xmlns:a16="http://schemas.microsoft.com/office/drawing/2014/main" xmlns="" id="{C6944C53-D459-4453-A139-85CCC5093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635" y="2663444"/>
            <a:ext cx="1095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100" b="1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25" name="Text Box 59">
            <a:extLst>
              <a:ext uri="{FF2B5EF4-FFF2-40B4-BE49-F238E27FC236}">
                <a16:creationId xmlns:a16="http://schemas.microsoft.com/office/drawing/2014/main" xmlns="" id="{FB2B578E-DF82-46D9-9AA2-9BC834CFE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535" y="2663444"/>
            <a:ext cx="109538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100" b="1">
                <a:solidFill>
                  <a:schemeClr val="bg1"/>
                </a:solidFill>
              </a:rPr>
              <a:t>V</a:t>
            </a:r>
          </a:p>
        </p:txBody>
      </p:sp>
      <p:pic>
        <p:nvPicPr>
          <p:cNvPr id="26" name="Image 11" descr="Dia_13aa.png">
            <a:extLst>
              <a:ext uri="{FF2B5EF4-FFF2-40B4-BE49-F238E27FC236}">
                <a16:creationId xmlns:a16="http://schemas.microsoft.com/office/drawing/2014/main" xmlns="" id="{B3B81204-78C9-41CA-8A69-C6F811444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15" y="2650744"/>
            <a:ext cx="2320925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13" descr="Dia_13plasma.png">
            <a:extLst>
              <a:ext uri="{FF2B5EF4-FFF2-40B4-BE49-F238E27FC236}">
                <a16:creationId xmlns:a16="http://schemas.microsoft.com/office/drawing/2014/main" xmlns="" id="{A68D4D21-4131-4061-A054-C33109E3F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128" y="706057"/>
            <a:ext cx="21542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 12" descr="Dia_13Ig.png">
            <a:extLst>
              <a:ext uri="{FF2B5EF4-FFF2-40B4-BE49-F238E27FC236}">
                <a16:creationId xmlns:a16="http://schemas.microsoft.com/office/drawing/2014/main" xmlns="" id="{42044404-80A8-4764-97F8-DBEB980FA4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2235">
            <a:off x="1140460" y="734632"/>
            <a:ext cx="16605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12" descr="Dia_13Ig.png">
            <a:extLst>
              <a:ext uri="{FF2B5EF4-FFF2-40B4-BE49-F238E27FC236}">
                <a16:creationId xmlns:a16="http://schemas.microsoft.com/office/drawing/2014/main" xmlns="" id="{95BA0AB2-6778-480F-9946-B88274DE4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2235">
            <a:off x="708660" y="1094994"/>
            <a:ext cx="16605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10" descr="Dia_13a.png">
            <a:extLst>
              <a:ext uri="{FF2B5EF4-FFF2-40B4-BE49-F238E27FC236}">
                <a16:creationId xmlns:a16="http://schemas.microsoft.com/office/drawing/2014/main" xmlns="" id="{F7892978-FEB5-4BD6-8DC4-1C4CC8B3AC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985" y="2303082"/>
            <a:ext cx="280987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8">
            <a:extLst>
              <a:ext uri="{FF2B5EF4-FFF2-40B4-BE49-F238E27FC236}">
                <a16:creationId xmlns:a16="http://schemas.microsoft.com/office/drawing/2014/main" xmlns="" id="{7B0F4077-9027-4284-BC70-8FD556991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2485" y="2069820"/>
            <a:ext cx="10795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marL="457200" indent="-4572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400" b="1" dirty="0"/>
              <a:t>Antigen-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kumimoji="0" lang="en-US" sz="1400" b="1" dirty="0"/>
              <a:t>binding site</a:t>
            </a:r>
            <a:endParaRPr kumimoji="0" lang="en-US" sz="1400" b="1" dirty="0">
              <a:solidFill>
                <a:srgbClr val="563A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29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2EFAEA-4CCE-4FDC-98E9-77EE3C1D4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Generation of the B and T cell repertoires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C1D852-C90C-4D63-A72C-398E78B50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781" y="2049958"/>
            <a:ext cx="8734806" cy="28999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What are the mechanisms that define receptor specificity?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What are the mechanisms that prevent activation of an immune response against self-antigens?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6429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4EAB7B-F506-4A51-9C69-1EB5ECC4C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9027"/>
            <a:ext cx="9144000" cy="2533077"/>
          </a:xfrm>
        </p:spPr>
        <p:txBody>
          <a:bodyPr/>
          <a:lstStyle/>
          <a:p>
            <a:r>
              <a:rPr lang="en-GB" dirty="0"/>
              <a:t>I. Introduction to the Immune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AF988E-B4CC-48DD-A483-1558B5006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340352"/>
            <a:ext cx="7886700" cy="2389632"/>
          </a:xfrm>
        </p:spPr>
        <p:txBody>
          <a:bodyPr>
            <a:normAutofit fontScale="70000" lnSpcReduction="20000"/>
          </a:bodyPr>
          <a:lstStyle/>
          <a:p>
            <a:pPr marL="342900" indent="-342900" algn="ctr"/>
            <a:r>
              <a:rPr lang="sv-SE" dirty="0"/>
              <a:t>by Bruno Lemaitre, </a:t>
            </a:r>
          </a:p>
          <a:p>
            <a:pPr marL="342900" indent="-342900" algn="ctr"/>
            <a:r>
              <a:rPr lang="sv-SE" dirty="0"/>
              <a:t>Ecole Polytechnique Fédérale de Lausanne</a:t>
            </a:r>
          </a:p>
          <a:p>
            <a:pPr marL="342900" indent="-342900" algn="ctr"/>
            <a:r>
              <a:rPr lang="fr-FR" dirty="0">
                <a:solidFill>
                  <a:srgbClr val="000000"/>
                </a:solidFill>
              </a:rPr>
              <a:t>Web: </a:t>
            </a:r>
            <a:r>
              <a:rPr lang="fr-FR" dirty="0">
                <a:solidFill>
                  <a:srgbClr val="000000"/>
                </a:solidFill>
                <a:hlinkClick r:id="rId2"/>
              </a:rPr>
              <a:t>http://ghi.epfl.ch</a:t>
            </a:r>
            <a:r>
              <a:rPr lang="fr-FR" dirty="0">
                <a:solidFill>
                  <a:srgbClr val="000000"/>
                </a:solidFill>
              </a:rPr>
              <a:t> </a:t>
            </a:r>
          </a:p>
          <a:p>
            <a:endParaRPr lang="en-US" b="1" dirty="0"/>
          </a:p>
          <a:p>
            <a:r>
              <a:rPr lang="en-US" b="1" dirty="0"/>
              <a:t>Support:</a:t>
            </a:r>
          </a:p>
          <a:p>
            <a:r>
              <a:rPr lang="en-US" dirty="0"/>
              <a:t>Animations and illustrations by </a:t>
            </a:r>
            <a:r>
              <a:rPr lang="fr-FR" dirty="0"/>
              <a:t>HSET </a:t>
            </a:r>
            <a:r>
              <a:rPr lang="de-DE" dirty="0"/>
              <a:t>©</a:t>
            </a:r>
            <a:r>
              <a:rPr lang="fr-FR" dirty="0"/>
              <a:t>. Nathalie </a:t>
            </a:r>
            <a:r>
              <a:rPr lang="fr-FR" dirty="0" err="1"/>
              <a:t>Debbard</a:t>
            </a:r>
            <a:r>
              <a:rPr lang="fr-FR" dirty="0"/>
              <a:t>, Jean-Pierre </a:t>
            </a:r>
            <a:r>
              <a:rPr lang="fr-FR" dirty="0" err="1"/>
              <a:t>Kraehenbuhl</a:t>
            </a:r>
            <a:endParaRPr lang="fr-FR" dirty="0"/>
          </a:p>
          <a:p>
            <a:r>
              <a:rPr lang="fr-FR" dirty="0"/>
              <a:t>Editing: Claudine Neyen</a:t>
            </a:r>
            <a:r>
              <a:rPr lang="fr-FR" dirty="0">
                <a:solidFill>
                  <a:srgbClr val="000000"/>
                </a:solidFill>
              </a:rPr>
              <a:t>  </a:t>
            </a:r>
            <a:endParaRPr lang="en-GB" sz="4400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84D9D5-0A21-4742-994C-74AC61EE4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116632"/>
            <a:ext cx="8855968" cy="1194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738D2B3-3E9F-45E5-862F-8631BFDE4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94071" cy="11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70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5198CF-EA9B-46F3-AB19-34D33B471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>
                <a:solidFill>
                  <a:srgbClr val="000000"/>
                </a:solidFill>
              </a:rPr>
              <a:t>Immunoglobulin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gene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rearrangement</a:t>
            </a:r>
            <a:endParaRPr lang="en-GB" dirty="0"/>
          </a:p>
        </p:txBody>
      </p:sp>
      <p:pic>
        <p:nvPicPr>
          <p:cNvPr id="3" name="Image 1" descr="Dia_15.jpg">
            <a:extLst>
              <a:ext uri="{FF2B5EF4-FFF2-40B4-BE49-F238E27FC236}">
                <a16:creationId xmlns:a16="http://schemas.microsoft.com/office/drawing/2014/main" xmlns="" id="{1D18400D-CA15-4B41-A73C-8D3B964B2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"/>
          <a:stretch/>
        </p:blipFill>
        <p:spPr bwMode="auto">
          <a:xfrm>
            <a:off x="1208278" y="768097"/>
            <a:ext cx="6985000" cy="608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533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9CAA7D-3380-4E4C-A150-B6E2D58A8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8783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Summary: Generation of Lymphocyte Diversity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by Gene Rearrangement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D7041A-031B-4FE3-A859-E73B0BA14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97" y="1233094"/>
            <a:ext cx="8734806" cy="5365216"/>
          </a:xfrm>
        </p:spPr>
        <p:txBody>
          <a:bodyPr/>
          <a:lstStyle/>
          <a:p>
            <a:r>
              <a:rPr lang="en-US" dirty="0"/>
              <a:t>Differences in the variable region account for specificity of antigen receptors.</a:t>
            </a:r>
          </a:p>
          <a:p>
            <a:endParaRPr lang="en-US" dirty="0"/>
          </a:p>
          <a:p>
            <a:r>
              <a:rPr lang="en-US" dirty="0"/>
              <a:t>The immunoglobulin (Ig) gene encodes one chain of the B cell receptor.</a:t>
            </a:r>
          </a:p>
          <a:p>
            <a:endParaRPr lang="en-US" dirty="0"/>
          </a:p>
          <a:p>
            <a:r>
              <a:rPr lang="en-US" dirty="0"/>
              <a:t>Many different chains can be produced from the same Ig chain gene by DNA rearrangement.</a:t>
            </a:r>
          </a:p>
          <a:p>
            <a:endParaRPr lang="en-US" dirty="0"/>
          </a:p>
          <a:p>
            <a:r>
              <a:rPr lang="en-US" dirty="0"/>
              <a:t>Rearranged DNA is transcribed and translated to form the antigen receptor.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491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7D5D84-24C0-4142-9703-ABF02ADF4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Origin of Self-Tolerance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206BC5-15AB-4E10-8E08-D5344D52D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97" y="1635430"/>
            <a:ext cx="8734806" cy="5365216"/>
          </a:xfrm>
        </p:spPr>
        <p:txBody>
          <a:bodyPr/>
          <a:lstStyle/>
          <a:p>
            <a:r>
              <a:rPr lang="en-US" dirty="0"/>
              <a:t>Antigen receptors are generated by random rearrangement of DNA.</a:t>
            </a:r>
          </a:p>
          <a:p>
            <a:endParaRPr lang="en-US" dirty="0"/>
          </a:p>
          <a:p>
            <a:r>
              <a:rPr lang="en-US" dirty="0"/>
              <a:t>As lymphocytes mature in the bone marrow or the thymus, they are tested for self-reactivity.</a:t>
            </a:r>
          </a:p>
          <a:p>
            <a:endParaRPr lang="en-US" dirty="0"/>
          </a:p>
          <a:p>
            <a:r>
              <a:rPr lang="en-US" dirty="0"/>
              <a:t>Lymphocytes with receptors specific for the body’</a:t>
            </a:r>
            <a:r>
              <a:rPr lang="en-US" altLang="ja-JP" dirty="0"/>
              <a:t>s own molecules are destroyed by apoptosis, or rendered nonfunctional.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AFA76D-94B2-4B3C-B87D-FD0AE58C832D}"/>
              </a:ext>
            </a:extLst>
          </p:cNvPr>
          <p:cNvSpPr txBox="1"/>
          <p:nvPr/>
        </p:nvSpPr>
        <p:spPr>
          <a:xfrm>
            <a:off x="0" y="6488668"/>
            <a:ext cx="2316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i="1" dirty="0"/>
              <a:t>Abbas, Basic </a:t>
            </a:r>
            <a:r>
              <a:rPr lang="fr-CH" sz="1600" i="1" dirty="0" err="1"/>
              <a:t>Immunology</a:t>
            </a:r>
            <a:endParaRPr lang="fr-CH" sz="1600" i="1" dirty="0"/>
          </a:p>
        </p:txBody>
      </p:sp>
    </p:spTree>
    <p:extLst>
      <p:ext uri="{BB962C8B-B14F-4D97-AF65-F5344CB8AC3E}">
        <p14:creationId xmlns:p14="http://schemas.microsoft.com/office/powerpoint/2010/main" val="1370847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AA71D3-8E8A-4A02-9352-57198B9DA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types of adaptive immunity: humoral and cellular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CA2941-9CFD-4255-BFFB-42414236E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9254"/>
            <a:ext cx="4057955" cy="536521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b="1" dirty="0"/>
              <a:t>Humoral immunity </a:t>
            </a:r>
            <a:r>
              <a:rPr lang="en-US" dirty="0"/>
              <a:t>is mediated by antibodies, which are produced by B lymphocytes. </a:t>
            </a:r>
          </a:p>
          <a:p>
            <a:endParaRPr lang="en-US" dirty="0"/>
          </a:p>
          <a:p>
            <a:r>
              <a:rPr lang="en-US" b="1" dirty="0"/>
              <a:t>Cell-mediated immunity </a:t>
            </a:r>
            <a:r>
              <a:rPr lang="en-US" dirty="0"/>
              <a:t>is mediated by T lymphocytes:</a:t>
            </a:r>
          </a:p>
          <a:p>
            <a:endParaRPr lang="en-US" dirty="0"/>
          </a:p>
          <a:p>
            <a:r>
              <a:rPr lang="fr-FR" b="1" dirty="0"/>
              <a:t>2 classes of T </a:t>
            </a:r>
            <a:r>
              <a:rPr lang="fr-FR" b="1" dirty="0" err="1"/>
              <a:t>cells</a:t>
            </a:r>
            <a:r>
              <a:rPr lang="fr-FR" b="1" dirty="0"/>
              <a:t>:</a:t>
            </a:r>
          </a:p>
          <a:p>
            <a:pPr lvl="1"/>
            <a:r>
              <a:rPr lang="fr-FR" dirty="0"/>
              <a:t>CD4 or helper T </a:t>
            </a:r>
            <a:r>
              <a:rPr lang="fr-FR" dirty="0" err="1"/>
              <a:t>cells</a:t>
            </a:r>
            <a:r>
              <a:rPr lang="fr-FR" dirty="0"/>
              <a:t> (T</a:t>
            </a:r>
            <a:r>
              <a:rPr lang="fr-FR" baseline="-25000" dirty="0"/>
              <a:t>H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CD8 or </a:t>
            </a:r>
            <a:r>
              <a:rPr lang="fr-FR" dirty="0" err="1"/>
              <a:t>Cytotoxic</a:t>
            </a:r>
            <a:r>
              <a:rPr lang="fr-FR" dirty="0"/>
              <a:t> T </a:t>
            </a:r>
            <a:r>
              <a:rPr lang="fr-FR" dirty="0" err="1"/>
              <a:t>Cells</a:t>
            </a:r>
            <a:r>
              <a:rPr lang="fr-FR" dirty="0"/>
              <a:t> (CTL)</a:t>
            </a:r>
          </a:p>
          <a:p>
            <a:endParaRPr lang="en-GB" dirty="0"/>
          </a:p>
        </p:txBody>
      </p:sp>
      <p:pic>
        <p:nvPicPr>
          <p:cNvPr id="4" name="Image 1" descr="3758_slide4.jpg">
            <a:extLst>
              <a:ext uri="{FF2B5EF4-FFF2-40B4-BE49-F238E27FC236}">
                <a16:creationId xmlns:a16="http://schemas.microsoft.com/office/drawing/2014/main" xmlns="" id="{93521474-4E22-43FC-9849-69927545E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1412875"/>
            <a:ext cx="522922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267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6459B31B-074A-4BE7-AF34-26AE904B84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 t="1297" r="20488" b="56277"/>
          <a:stretch/>
        </p:blipFill>
        <p:spPr bwMode="auto">
          <a:xfrm>
            <a:off x="5632705" y="1251625"/>
            <a:ext cx="3511296" cy="195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98B558-8B40-4084-AF32-21352DF65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Humoral immunity: Antibodies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1F3641-46F9-4853-82F9-0EFD2AC0B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3" y="1251625"/>
            <a:ext cx="5620512" cy="1957111"/>
          </a:xfrm>
          <a:solidFill>
            <a:srgbClr val="F9F8F8"/>
          </a:solidFill>
        </p:spPr>
        <p:txBody>
          <a:bodyPr/>
          <a:lstStyle/>
          <a:p>
            <a:pPr marL="0" indent="0">
              <a:buNone/>
            </a:pPr>
            <a:r>
              <a:rPr lang="en-GB" dirty="0"/>
              <a:t>Antibodies are produced by B lymphocytes</a:t>
            </a:r>
          </a:p>
          <a:p>
            <a:pPr marL="0" indent="0">
              <a:buNone/>
            </a:pPr>
            <a:r>
              <a:rPr lang="en-US" dirty="0"/>
              <a:t>2 forms:	</a:t>
            </a:r>
            <a:r>
              <a:rPr lang="en-US" b="1" dirty="0"/>
              <a:t>- membrane bound: receptor</a:t>
            </a:r>
          </a:p>
          <a:p>
            <a:pPr marL="0" indent="0">
              <a:buNone/>
            </a:pPr>
            <a:r>
              <a:rPr lang="en-US" b="1" dirty="0"/>
              <a:t>		- secreted: antibody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xmlns="" id="{D5988D6C-F43D-406E-944D-37C6383BA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b="2112"/>
          <a:stretch/>
        </p:blipFill>
        <p:spPr bwMode="auto">
          <a:xfrm>
            <a:off x="12192" y="3744249"/>
            <a:ext cx="250381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04E10E56-5E91-43DD-8B1C-615CDC017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4895" y="3374361"/>
            <a:ext cx="1048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lang="en-US" sz="1800" b="1" dirty="0">
                <a:latin typeface="+mj-lt"/>
              </a:rPr>
              <a:t>Structure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xmlns="" id="{7238AA79-65B9-4F8D-B8D8-94FCF9486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7" y="3744249"/>
            <a:ext cx="655161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>
            <a:extLst>
              <a:ext uri="{FF2B5EF4-FFF2-40B4-BE49-F238E27FC236}">
                <a16:creationId xmlns:a16="http://schemas.microsoft.com/office/drawing/2014/main" xmlns="" id="{A11E0807-3AEE-4FDC-BF0F-85A0BA9F2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387" y="3374361"/>
            <a:ext cx="9957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lang="en-US" sz="1800" b="1" dirty="0">
                <a:latin typeface="+mj-lt"/>
              </a:rPr>
              <a:t>Function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2E07CAC-332E-4B5F-883F-2A3B720BDBB6}"/>
              </a:ext>
            </a:extLst>
          </p:cNvPr>
          <p:cNvSpPr/>
          <p:nvPr/>
        </p:nvSpPr>
        <p:spPr>
          <a:xfrm>
            <a:off x="-293" y="3744249"/>
            <a:ext cx="2503818" cy="2647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743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6BBBB6-B764-4BAF-BF8D-F41A8736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response: CD4 and CD8 T cells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ED9730-FAB7-4154-9FA4-3CF11118A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58" y="1000124"/>
            <a:ext cx="5811456" cy="58578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CD4 T cells </a:t>
            </a:r>
            <a:r>
              <a:rPr lang="en-US" sz="2000" dirty="0"/>
              <a:t>activate phagocytes to destroy ingested microbes.</a:t>
            </a:r>
          </a:p>
          <a:p>
            <a:pPr marL="0" indent="0">
              <a:buNone/>
            </a:pPr>
            <a:r>
              <a:rPr lang="en-US" sz="2000" b="1" dirty="0"/>
              <a:t>CD8 T cells </a:t>
            </a:r>
            <a:r>
              <a:rPr lang="en-US" sz="2000" dirty="0"/>
              <a:t>kill host cells harboring infectious microbes.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Antigens are presented on </a:t>
            </a:r>
            <a:r>
              <a:rPr lang="en-US" sz="2000" b="1" dirty="0"/>
              <a:t>Major Histocompatibility Complex (MHC)</a:t>
            </a:r>
            <a:r>
              <a:rPr lang="en-US" sz="2000" dirty="0"/>
              <a:t> molecules.</a:t>
            </a:r>
          </a:p>
          <a:p>
            <a:endParaRPr lang="en-US" sz="2000" dirty="0"/>
          </a:p>
          <a:p>
            <a:r>
              <a:rPr lang="en-US" sz="2000" dirty="0"/>
              <a:t>MHC genes are </a:t>
            </a:r>
            <a:r>
              <a:rPr lang="en-US" sz="2000" b="1" dirty="0"/>
              <a:t>highly polymorphic </a:t>
            </a:r>
            <a:r>
              <a:rPr lang="en-US" sz="2000" dirty="0"/>
              <a:t>and were initially discovered for their implication in graft rejection</a:t>
            </a:r>
          </a:p>
          <a:p>
            <a:endParaRPr lang="en-US" sz="2000" dirty="0"/>
          </a:p>
          <a:p>
            <a:r>
              <a:rPr lang="en-US" sz="2000" dirty="0"/>
              <a:t>2 types:</a:t>
            </a:r>
          </a:p>
          <a:p>
            <a:pPr lvl="1"/>
            <a:r>
              <a:rPr lang="en-US" sz="1600" dirty="0"/>
              <a:t>MHC class I: on all cells</a:t>
            </a:r>
          </a:p>
          <a:p>
            <a:pPr lvl="1"/>
            <a:r>
              <a:rPr lang="en-US" sz="1600" dirty="0"/>
              <a:t>MHC class II: on Antigen Presenting Cells (APCs) (Dendritic cells, B cells, Macrophages)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6" name="Image 3" descr="3759_a.jpg">
            <a:extLst>
              <a:ext uri="{FF2B5EF4-FFF2-40B4-BE49-F238E27FC236}">
                <a16:creationId xmlns:a16="http://schemas.microsoft.com/office/drawing/2014/main" xmlns="" id="{ED0270EF-C6B4-44D2-A3DD-CBA22ED6C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76" y="1154113"/>
            <a:ext cx="2924175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3" descr="3759_b.jpg">
            <a:extLst>
              <a:ext uri="{FF2B5EF4-FFF2-40B4-BE49-F238E27FC236}">
                <a16:creationId xmlns:a16="http://schemas.microsoft.com/office/drawing/2014/main" xmlns="" id="{FD779AD1-14DC-4A67-9E3A-40269B2AD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76" y="4105275"/>
            <a:ext cx="313055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2">
            <a:extLst>
              <a:ext uri="{FF2B5EF4-FFF2-40B4-BE49-F238E27FC236}">
                <a16:creationId xmlns:a16="http://schemas.microsoft.com/office/drawing/2014/main" xmlns="" id="{CB2DA81B-37BD-47E7-AB50-8406473ED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077" y="1000125"/>
            <a:ext cx="342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kumimoji="0" lang="en-US" sz="1400" b="1" dirty="0">
                <a:solidFill>
                  <a:srgbClr val="000000"/>
                </a:solidFill>
                <a:latin typeface="+mj-lt"/>
              </a:rPr>
              <a:t>MHC class I (intracellular antigens)</a:t>
            </a: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xmlns="" id="{A338C139-B6F5-4FB8-AF58-3BB988BF1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8752" y="3933825"/>
            <a:ext cx="3733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kumimoji="0" lang="en-US" sz="1400" b="1">
                <a:solidFill>
                  <a:srgbClr val="000000"/>
                </a:solidFill>
                <a:latin typeface="+mj-lt"/>
              </a:rPr>
              <a:t>MHC class II ( mostly extracellular antigens)</a:t>
            </a:r>
          </a:p>
        </p:txBody>
      </p:sp>
    </p:spTree>
    <p:extLst>
      <p:ext uri="{BB962C8B-B14F-4D97-AF65-F5344CB8AC3E}">
        <p14:creationId xmlns:p14="http://schemas.microsoft.com/office/powerpoint/2010/main" val="954650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4DAE6F-AC2F-4B89-83B8-B16E8DECB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Cytokines: mediators of adaptive immunity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94EA85-C622-431A-A621-A8D6A7CB8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9225" y="1618361"/>
            <a:ext cx="3886200" cy="4558602"/>
          </a:xfrm>
          <a:solidFill>
            <a:schemeClr val="bg1">
              <a:lumMod val="95000"/>
            </a:schemeClr>
          </a:solidFill>
        </p:spPr>
        <p:txBody>
          <a:bodyPr>
            <a:normAutofit fontScale="92500"/>
          </a:bodyPr>
          <a:lstStyle/>
          <a:p>
            <a:r>
              <a:rPr lang="en-GB" dirty="0"/>
              <a:t>Cytokines are produced by B and T lymphocytes and other immune cells. </a:t>
            </a:r>
            <a:r>
              <a:rPr lang="en-US" dirty="0"/>
              <a:t>They include:</a:t>
            </a:r>
          </a:p>
          <a:p>
            <a:pPr lvl="1"/>
            <a:r>
              <a:rPr lang="en-US" dirty="0"/>
              <a:t> Interleukins</a:t>
            </a:r>
          </a:p>
          <a:p>
            <a:pPr lvl="1"/>
            <a:r>
              <a:rPr lang="en-US" dirty="0"/>
              <a:t> Interferons</a:t>
            </a:r>
          </a:p>
          <a:p>
            <a:pPr lvl="1"/>
            <a:r>
              <a:rPr lang="en-US" dirty="0"/>
              <a:t> Chemokines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Promote T cell growth</a:t>
            </a:r>
            <a:br>
              <a:rPr lang="en-US" dirty="0"/>
            </a:br>
            <a:r>
              <a:rPr lang="en-US" dirty="0"/>
              <a:t> </a:t>
            </a:r>
          </a:p>
          <a:p>
            <a:r>
              <a:rPr lang="en-US" dirty="0"/>
              <a:t>Promote antibody production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Activate lymphocytes and macrophages </a:t>
            </a:r>
          </a:p>
          <a:p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8ACEA705-8CFD-4C6A-8DCE-CF0AE34548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 3" descr="3733.jpg">
            <a:extLst>
              <a:ext uri="{FF2B5EF4-FFF2-40B4-BE49-F238E27FC236}">
                <a16:creationId xmlns:a16="http://schemas.microsoft.com/office/drawing/2014/main" xmlns="" id="{9DE9C250-C18F-477D-AF8B-EEAEE7D85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1484313"/>
            <a:ext cx="491172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604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BCF9C2-0553-4D4F-A033-0A1BEF41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Maturation and circulation of lymphocytes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1ABE25-CF41-43F4-8EA2-7E0055F78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97" y="5235829"/>
            <a:ext cx="8734806" cy="131771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Lymphocytes develop from precursors in the </a:t>
            </a:r>
            <a:r>
              <a:rPr lang="en-US" sz="2000" b="1" dirty="0"/>
              <a:t>generative lymphoid organs </a:t>
            </a:r>
            <a:r>
              <a:rPr lang="en-US" sz="2000" dirty="0"/>
              <a:t>(the bone marrow and thymus). </a:t>
            </a:r>
          </a:p>
          <a:p>
            <a:pPr marL="0" indent="0">
              <a:buNone/>
            </a:pPr>
            <a:r>
              <a:rPr lang="en-US" sz="2000" dirty="0"/>
              <a:t>Mature lymphocytes enter the </a:t>
            </a:r>
            <a:r>
              <a:rPr lang="en-US" sz="2000" b="1" dirty="0"/>
              <a:t>peripheral lymphoid organs</a:t>
            </a:r>
            <a:r>
              <a:rPr lang="en-US" sz="2000" dirty="0"/>
              <a:t>, where they respond to foreign antigens. From here they recirculate to the </a:t>
            </a:r>
            <a:r>
              <a:rPr lang="en-US" sz="2000" b="1" dirty="0"/>
              <a:t>blood and lymph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7BFF2368-32EB-420F-9E86-BC2D8C252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052513"/>
            <a:ext cx="8662988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09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9A4757-A10C-4B6D-BDCF-460EC93B6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adaptive response occurs in several steps 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D2A7971F-01A6-439D-8F51-30A5C6218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26464"/>
            <a:ext cx="4169664" cy="525475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1800" b="1" dirty="0"/>
              <a:t>A recognition phase</a:t>
            </a:r>
            <a:r>
              <a:rPr lang="en-GB" sz="1800" dirty="0"/>
              <a:t>: recognition of the pathogen or other foreign material by lymphocytes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b="1" dirty="0"/>
              <a:t>An</a:t>
            </a:r>
            <a:r>
              <a:rPr lang="en-GB" sz="1800" dirty="0"/>
              <a:t> </a:t>
            </a:r>
            <a:r>
              <a:rPr lang="en-GB" sz="1800" b="1" dirty="0"/>
              <a:t>activation phase</a:t>
            </a:r>
            <a:r>
              <a:rPr lang="en-GB" sz="1800" dirty="0"/>
              <a:t>, whereby antigen-specific lymphocytes receive a co-stimulatory signal to proliferate and differentiate into effector cells.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b="1" dirty="0"/>
              <a:t>Clonal expansion </a:t>
            </a:r>
            <a:r>
              <a:rPr lang="en-GB" sz="1800" dirty="0"/>
              <a:t>of the antigen-specific lymphocytes.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b="1" dirty="0"/>
              <a:t>An effector phase</a:t>
            </a:r>
            <a:r>
              <a:rPr lang="en-GB" sz="1800" dirty="0"/>
              <a:t>, during which effector lymphocytes are dispatched to the sites of antigen entry. 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b="1" dirty="0"/>
              <a:t>A</a:t>
            </a:r>
            <a:r>
              <a:rPr lang="en-GB" sz="1800" dirty="0"/>
              <a:t> </a:t>
            </a:r>
            <a:r>
              <a:rPr lang="en-GB" sz="1800" b="1" dirty="0"/>
              <a:t>contraction phase </a:t>
            </a:r>
            <a:r>
              <a:rPr lang="en-GB" sz="1800" dirty="0"/>
              <a:t>which occurs following clearance of the antigen.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b="1" dirty="0"/>
              <a:t>A</a:t>
            </a:r>
            <a:r>
              <a:rPr lang="en-GB" sz="1800" dirty="0"/>
              <a:t> </a:t>
            </a:r>
            <a:r>
              <a:rPr lang="en-GB" sz="1800" b="1" dirty="0"/>
              <a:t>memory phase</a:t>
            </a:r>
            <a:r>
              <a:rPr lang="en-GB" sz="1800" dirty="0"/>
              <a:t>, during which surviving cells specific for the priming antigen may persist over long periods of time.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E1CBDB-B219-4252-8CB6-F1D810309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0338" y="886841"/>
            <a:ext cx="6728142" cy="53962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Mounting an adaptive immune response requires:  </a:t>
            </a:r>
          </a:p>
        </p:txBody>
      </p:sp>
      <p:pic>
        <p:nvPicPr>
          <p:cNvPr id="8" name="Image 1" descr="3722.jpg">
            <a:extLst>
              <a:ext uri="{FF2B5EF4-FFF2-40B4-BE49-F238E27FC236}">
                <a16:creationId xmlns:a16="http://schemas.microsoft.com/office/drawing/2014/main" xmlns="" id="{88762226-9853-4656-ACE3-4D33C8314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2525077"/>
            <a:ext cx="5097462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003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115FCE-9CA4-4813-8AD6-075ADD06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639"/>
            <a:ext cx="9144000" cy="1207007"/>
          </a:xfrm>
        </p:spPr>
        <p:txBody>
          <a:bodyPr/>
          <a:lstStyle/>
          <a:p>
            <a:pPr algn="l"/>
            <a:r>
              <a:rPr lang="en-US" dirty="0"/>
              <a:t>Step 1: </a:t>
            </a:r>
            <a:r>
              <a:rPr lang="en-GB" dirty="0"/>
              <a:t>Presentation of antigens </a:t>
            </a:r>
            <a:br>
              <a:rPr lang="en-GB" dirty="0"/>
            </a:br>
            <a:r>
              <a:rPr lang="en-GB" dirty="0"/>
              <a:t>	    by dendritic cells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3469CB3-AEFA-4874-8C4D-E130C464D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750558"/>
            <a:ext cx="4759359" cy="44089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Full activation of antigen-specific lymphocytes requires two signals:  </a:t>
            </a:r>
          </a:p>
          <a:p>
            <a:pPr marL="0" indent="0">
              <a:buNone/>
            </a:pPr>
            <a:r>
              <a:rPr lang="en-US" sz="1800" dirty="0"/>
              <a:t>  </a:t>
            </a:r>
            <a:r>
              <a:rPr lang="en-US" sz="1800" b="1" dirty="0"/>
              <a:t>"signal 1" : the antigen itself</a:t>
            </a:r>
          </a:p>
          <a:p>
            <a:pPr marL="0" indent="0">
              <a:buNone/>
            </a:pPr>
            <a:r>
              <a:rPr lang="en-US" sz="1800" b="1" dirty="0"/>
              <a:t>  "signal 2" : innate immune responses</a:t>
            </a:r>
          </a:p>
          <a:p>
            <a:pPr marL="0" indent="0">
              <a:buNone/>
            </a:pPr>
            <a:r>
              <a:rPr lang="en-US" sz="1800" dirty="0"/>
              <a:t>This requirement for microbe-dependent second signals ensures that lymphocytes respond to infectious agents and not to harmless, noninfectious substances. </a:t>
            </a:r>
          </a:p>
          <a:p>
            <a:pPr marL="0" indent="0">
              <a:buNone/>
            </a:pPr>
            <a:r>
              <a:rPr lang="en-GB" sz="1800" b="1" dirty="0"/>
              <a:t>Dendritic cells integrate the two signals and present antigens to T cells.</a:t>
            </a:r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r>
              <a:rPr lang="en-US" sz="1800" dirty="0">
                <a:ea typeface="MS PGothic" charset="0"/>
                <a:cs typeface="MS PGothic" charset="0"/>
              </a:rPr>
              <a:t>Consequence:</a:t>
            </a:r>
          </a:p>
          <a:p>
            <a:pPr marL="0" indent="0">
              <a:buNone/>
            </a:pPr>
            <a:r>
              <a:rPr lang="en-US" sz="1800" dirty="0">
                <a:ea typeface="MS PGothic" charset="0"/>
                <a:cs typeface="MS PGothic" charset="0"/>
              </a:rPr>
              <a:t>For vaccines that contain antigens rather than whole microbes, substances called </a:t>
            </a:r>
            <a:r>
              <a:rPr lang="en-US" sz="1800" b="1" dirty="0">
                <a:ea typeface="MS PGothic" charset="0"/>
                <a:cs typeface="MS PGothic" charset="0"/>
              </a:rPr>
              <a:t>adjuvants</a:t>
            </a:r>
            <a:r>
              <a:rPr lang="en-US" sz="1800" dirty="0">
                <a:ea typeface="MS PGothic" charset="0"/>
                <a:cs typeface="MS PGothic" charset="0"/>
              </a:rPr>
              <a:t> have to be added to trigger innate immune reactions.</a:t>
            </a:r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E475DB1-A356-4FBD-A1F1-296A5BE7F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16509" y="5511006"/>
            <a:ext cx="3886200" cy="1296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Two signals</a:t>
            </a:r>
          </a:p>
          <a:p>
            <a:pPr marL="0" indent="0">
              <a:buNone/>
            </a:pPr>
            <a:r>
              <a:rPr lang="en-US" sz="1800" dirty="0"/>
              <a:t>1. Antigens (peptides)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TCR  </a:t>
            </a:r>
          </a:p>
          <a:p>
            <a:pPr marL="0" indent="0">
              <a:buNone/>
            </a:pPr>
            <a:r>
              <a:rPr lang="en-US" sz="1800" dirty="0"/>
              <a:t>2. PAMPs/DAMPs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Co-stimulation</a:t>
            </a: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6" name="Image 1" descr="Dia_25.jpg">
            <a:extLst>
              <a:ext uri="{FF2B5EF4-FFF2-40B4-BE49-F238E27FC236}">
                <a16:creationId xmlns:a16="http://schemas.microsoft.com/office/drawing/2014/main" xmlns="" id="{1A29A803-1930-4DA2-9708-7E4A629AA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2" y="2123281"/>
            <a:ext cx="4313238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2">
            <a:extLst>
              <a:ext uri="{FF2B5EF4-FFF2-40B4-BE49-F238E27FC236}">
                <a16:creationId xmlns:a16="http://schemas.microsoft.com/office/drawing/2014/main" xmlns="" id="{9469B064-BBCC-4FA7-B834-F7CB440B7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7797" y="653256"/>
            <a:ext cx="719138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DC32257-A97A-4CB9-BF52-316BACAA0D34}"/>
              </a:ext>
            </a:extLst>
          </p:cNvPr>
          <p:cNvGrpSpPr/>
          <p:nvPr/>
        </p:nvGrpSpPr>
        <p:grpSpPr>
          <a:xfrm>
            <a:off x="5795997" y="221456"/>
            <a:ext cx="3168650" cy="1901825"/>
            <a:chOff x="5508625" y="549275"/>
            <a:chExt cx="3168650" cy="1901825"/>
          </a:xfrm>
        </p:grpSpPr>
        <p:pic>
          <p:nvPicPr>
            <p:cNvPr id="13" name="Image 1" descr="3722.jpg">
              <a:extLst>
                <a:ext uri="{FF2B5EF4-FFF2-40B4-BE49-F238E27FC236}">
                  <a16:creationId xmlns:a16="http://schemas.microsoft.com/office/drawing/2014/main" xmlns="" id="{07CD3533-F262-45B5-B650-AFD36923B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549275"/>
              <a:ext cx="3168650" cy="190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Line 12">
              <a:extLst>
                <a:ext uri="{FF2B5EF4-FFF2-40B4-BE49-F238E27FC236}">
                  <a16:creationId xmlns:a16="http://schemas.microsoft.com/office/drawing/2014/main" xmlns="" id="{1ED9F1E9-16CA-4208-97AF-DD3CDF1522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84802" y="981075"/>
              <a:ext cx="246096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4620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2F1C8B-9677-411D-970C-D5CBBB504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Immunology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8FA72A-D4B8-4423-B3F7-107C3EEF4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29" y="1316736"/>
            <a:ext cx="8678724" cy="4952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Objectives of the immunology module: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/>
              <a:t>  Understand the structure and function of the immune system (from molecules to tissues to organisms)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/>
              <a:t>  Gain insight into the innate and adaptive defences against microbes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/>
              <a:t>  Discover some applied aspects of immunology: transplantation, vaccination, allergy, auto-immune diseases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Recommended reading:</a:t>
            </a:r>
          </a:p>
          <a:p>
            <a:pPr>
              <a:lnSpc>
                <a:spcPct val="115000"/>
              </a:lnSpc>
            </a:pPr>
            <a:r>
              <a:rPr lang="en-GB" sz="2000" dirty="0"/>
              <a:t> </a:t>
            </a:r>
            <a:r>
              <a:rPr lang="fr-CH" sz="2000" dirty="0" err="1"/>
              <a:t>Immunology</a:t>
            </a:r>
            <a:r>
              <a:rPr lang="fr-CH" sz="2000" dirty="0"/>
              <a:t>, by </a:t>
            </a:r>
            <a:r>
              <a:rPr lang="en-GB" altLang="ja-JP" sz="2000" dirty="0"/>
              <a:t>Eric Espinosa and Pascal </a:t>
            </a:r>
            <a:r>
              <a:rPr lang="en-GB" altLang="ja-JP" sz="2000" dirty="0" err="1"/>
              <a:t>Chillet</a:t>
            </a:r>
            <a:r>
              <a:rPr lang="en-GB" altLang="ja-JP" sz="2000" dirty="0"/>
              <a:t>, published by Ellipses</a:t>
            </a:r>
          </a:p>
          <a:p>
            <a:pPr>
              <a:lnSpc>
                <a:spcPct val="115000"/>
              </a:lnSpc>
            </a:pPr>
            <a:r>
              <a:rPr lang="en-GB" sz="2000" dirty="0"/>
              <a:t> Basic Immunology, by </a:t>
            </a:r>
            <a:r>
              <a:rPr lang="en-GB" sz="2000" dirty="0" err="1"/>
              <a:t>Abul</a:t>
            </a:r>
            <a:r>
              <a:rPr lang="en-GB" sz="2000" dirty="0"/>
              <a:t> K. Abbas and Andrew </a:t>
            </a:r>
            <a:r>
              <a:rPr lang="en-GB" sz="2000" dirty="0" err="1"/>
              <a:t>Lichtman</a:t>
            </a:r>
            <a:r>
              <a:rPr lang="en-GB" sz="2000" dirty="0"/>
              <a:t>, published by Elsevier-Masson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28831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56B564-E633-4868-9B43-CECFBBD1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Antigen presentation: role of dendritic cells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AE1250-8510-42C4-B287-B1A45F38E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792" y="1507809"/>
            <a:ext cx="3886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Antigen sampling </a:t>
            </a:r>
            <a:r>
              <a:rPr lang="en-US" sz="2000" dirty="0"/>
              <a:t>by dendritic cells (DCs) that migrate from infected tissues to lymph nodes and spleen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Antigen recognition and activation</a:t>
            </a:r>
            <a:r>
              <a:rPr lang="en-US" sz="2000" dirty="0"/>
              <a:t>: interaction between DCs and T cells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Antigen clearance</a:t>
            </a:r>
            <a:r>
              <a:rPr lang="en-US" sz="2000" dirty="0"/>
              <a:t>: Migration of activated T cells to site of infection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A52125B6-2ABE-4E7E-8D63-A26AAEB56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642745"/>
            <a:ext cx="38862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3768_MOVIE.mp4">
            <a:hlinkClick r:id="" action="ppaction://media"/>
            <a:extLst>
              <a:ext uri="{FF2B5EF4-FFF2-40B4-BE49-F238E27FC236}">
                <a16:creationId xmlns:a16="http://schemas.microsoft.com/office/drawing/2014/main" xmlns="" id="{17E3654F-3D46-4DDD-AC0C-E9D4839427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8992" y="1507809"/>
            <a:ext cx="4894488" cy="471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2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264A32C-42E0-4F50-AE34-E7CA2C1D9CA2}"/>
              </a:ext>
            </a:extLst>
          </p:cNvPr>
          <p:cNvSpPr/>
          <p:nvPr/>
        </p:nvSpPr>
        <p:spPr>
          <a:xfrm>
            <a:off x="4406125" y="2537053"/>
            <a:ext cx="4039376" cy="43209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E83CB65-51B5-4D62-9C5E-CF460BBBB6B9}"/>
              </a:ext>
            </a:extLst>
          </p:cNvPr>
          <p:cNvSpPr/>
          <p:nvPr/>
        </p:nvSpPr>
        <p:spPr>
          <a:xfrm>
            <a:off x="166687" y="2537053"/>
            <a:ext cx="4137870" cy="43209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C565AF-211D-42F4-A605-FAAEADCF4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Step 2: Activation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AAB057-F861-445D-9D1B-64573755D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687" y="964406"/>
            <a:ext cx="4549776" cy="1681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Mounting an adaptive immune response requires an </a:t>
            </a:r>
            <a:r>
              <a:rPr lang="en-GB" sz="2000" b="1" dirty="0"/>
              <a:t>activation phase</a:t>
            </a:r>
            <a:r>
              <a:rPr lang="en-GB" sz="2000" dirty="0"/>
              <a:t>, during which antigen-specific lymphocytes receive a co-stimulatory signal to proliferate and differentiate into effector cells.   </a:t>
            </a: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xmlns="" id="{EFDC11AD-6C14-4BF1-A29E-FCD633298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537053"/>
            <a:ext cx="1092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kumimoji="0" lang="en-US" sz="1800" b="1" dirty="0">
                <a:solidFill>
                  <a:srgbClr val="000000"/>
                </a:solidFill>
                <a:latin typeface="+mj-lt"/>
              </a:rPr>
              <a:t>Activation</a:t>
            </a:r>
          </a:p>
        </p:txBody>
      </p:sp>
      <p:pic>
        <p:nvPicPr>
          <p:cNvPr id="6" name="Image 1" descr="3716.jpg">
            <a:extLst>
              <a:ext uri="{FF2B5EF4-FFF2-40B4-BE49-F238E27FC236}">
                <a16:creationId xmlns:a16="http://schemas.microsoft.com/office/drawing/2014/main" xmlns="" id="{68C4D4B2-0247-4012-83F6-7F8705711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19485"/>
            <a:ext cx="3717925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7">
            <a:extLst>
              <a:ext uri="{FF2B5EF4-FFF2-40B4-BE49-F238E27FC236}">
                <a16:creationId xmlns:a16="http://schemas.microsoft.com/office/drawing/2014/main" xmlns="" id="{700427F0-62BC-4FB1-ACE1-5FBAD3082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3274" y="2537053"/>
            <a:ext cx="4248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2900" indent="-342900" eaLnBrk="1" hangingPunct="1"/>
            <a:r>
              <a:rPr kumimoji="0" lang="en-GB" b="1" dirty="0">
                <a:solidFill>
                  <a:srgbClr val="000000"/>
                </a:solidFill>
                <a:latin typeface="+mj-lt"/>
              </a:rPr>
              <a:t>Proliferation: clonal expansion</a:t>
            </a:r>
            <a:r>
              <a:rPr kumimoji="0" lang="en-GB" dirty="0">
                <a:solidFill>
                  <a:srgbClr val="000000"/>
                </a:solidFill>
                <a:latin typeface="+mj-lt"/>
              </a:rPr>
              <a:t> of the antigen-specific lymphocytes</a:t>
            </a:r>
          </a:p>
        </p:txBody>
      </p:sp>
      <p:pic>
        <p:nvPicPr>
          <p:cNvPr id="11" name="Image 1" descr="3731.jpg">
            <a:extLst>
              <a:ext uri="{FF2B5EF4-FFF2-40B4-BE49-F238E27FC236}">
                <a16:creationId xmlns:a16="http://schemas.microsoft.com/office/drawing/2014/main" xmlns="" id="{D27CF78A-F67E-4199-84AE-A41285AB7B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2"/>
          <a:stretch/>
        </p:blipFill>
        <p:spPr bwMode="auto">
          <a:xfrm>
            <a:off x="4487897" y="3150548"/>
            <a:ext cx="3860800" cy="370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851C2FD-9382-4E27-87FB-1926A21848CA}"/>
              </a:ext>
            </a:extLst>
          </p:cNvPr>
          <p:cNvGrpSpPr/>
          <p:nvPr/>
        </p:nvGrpSpPr>
        <p:grpSpPr>
          <a:xfrm>
            <a:off x="5795997" y="221456"/>
            <a:ext cx="3168650" cy="1901825"/>
            <a:chOff x="5508625" y="549275"/>
            <a:chExt cx="3168650" cy="1901825"/>
          </a:xfrm>
        </p:grpSpPr>
        <p:pic>
          <p:nvPicPr>
            <p:cNvPr id="12" name="Image 1" descr="3722.jpg">
              <a:extLst>
                <a:ext uri="{FF2B5EF4-FFF2-40B4-BE49-F238E27FC236}">
                  <a16:creationId xmlns:a16="http://schemas.microsoft.com/office/drawing/2014/main" xmlns="" id="{52FA7A3F-2620-4E64-B8ED-52DDC95F3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549275"/>
              <a:ext cx="3168650" cy="190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Line 12">
              <a:extLst>
                <a:ext uri="{FF2B5EF4-FFF2-40B4-BE49-F238E27FC236}">
                  <a16:creationId xmlns:a16="http://schemas.microsoft.com/office/drawing/2014/main" xmlns="" id="{3B1EBD9A-222B-4EE8-BAF8-E0BD75861D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0425" y="981075"/>
              <a:ext cx="719138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6537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F28575-AE94-409D-9C75-5823F092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/>
              <a:t>Step 3: Effector phase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06AB06-FE4A-4FD1-82C5-DEC907869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387" y="901699"/>
            <a:ext cx="5616609" cy="4310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Mounting an adaptive immune response requires an </a:t>
            </a:r>
            <a:r>
              <a:rPr lang="en-GB" sz="2000" b="1" dirty="0"/>
              <a:t>effector phase</a:t>
            </a:r>
            <a:r>
              <a:rPr lang="en-GB" sz="2000" dirty="0"/>
              <a:t>, during which effector lymphocytes are dispatched to the sites of antigen entry. </a:t>
            </a:r>
          </a:p>
          <a:p>
            <a:pPr marL="0" indent="0">
              <a:buNone/>
            </a:pPr>
            <a:endParaRPr lang="en-GB" sz="2000" dirty="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xmlns="" id="{70A2DA33-9003-4702-8236-8F99BD1F74F1}"/>
              </a:ext>
            </a:extLst>
          </p:cNvPr>
          <p:cNvGrpSpPr>
            <a:grpSpLocks/>
          </p:cNvGrpSpPr>
          <p:nvPr/>
        </p:nvGrpSpPr>
        <p:grpSpPr bwMode="auto">
          <a:xfrm>
            <a:off x="4475163" y="3213100"/>
            <a:ext cx="4027487" cy="2390775"/>
            <a:chOff x="3172" y="2024"/>
            <a:chExt cx="2854" cy="1506"/>
          </a:xfrm>
        </p:grpSpPr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xmlns="" id="{9C945306-B905-46A0-A8D3-D1BFDFDAC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" y="2024"/>
              <a:ext cx="2106" cy="1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Line 15">
              <a:extLst>
                <a:ext uri="{FF2B5EF4-FFF2-40B4-BE49-F238E27FC236}">
                  <a16:creationId xmlns:a16="http://schemas.microsoft.com/office/drawing/2014/main" xmlns="" id="{A3A53990-E7DB-42B4-9868-E6FA69458E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2" y="2750"/>
              <a:ext cx="68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Image 5" descr="3718.jpg">
            <a:extLst>
              <a:ext uri="{FF2B5EF4-FFF2-40B4-BE49-F238E27FC236}">
                <a16:creationId xmlns:a16="http://schemas.microsoft.com/office/drawing/2014/main" xmlns="" id="{10E92171-EF84-4D43-9FA1-CECE62A91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4176712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" descr="3722.jpg">
            <a:extLst>
              <a:ext uri="{FF2B5EF4-FFF2-40B4-BE49-F238E27FC236}">
                <a16:creationId xmlns:a16="http://schemas.microsoft.com/office/drawing/2014/main" xmlns="" id="{9B559FFF-5486-4A78-BECF-283B4EA36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97" y="221456"/>
            <a:ext cx="316865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12">
            <a:extLst>
              <a:ext uri="{FF2B5EF4-FFF2-40B4-BE49-F238E27FC236}">
                <a16:creationId xmlns:a16="http://schemas.microsoft.com/office/drawing/2014/main" xmlns="" id="{ED25D262-3E50-446A-97B3-C4A562EDE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4240" y="622300"/>
            <a:ext cx="792163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70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4A2462-7BAC-4C81-9256-9A68C395BF1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n-GB" sz="3600" b="1">
                <a:solidFill>
                  <a:schemeClr val="bg1"/>
                </a:solidFill>
              </a:rPr>
              <a:t>Conclusion 1B: </a:t>
            </a:r>
            <a:r>
              <a:rPr lang="en-US" sz="3600" b="1">
                <a:solidFill>
                  <a:schemeClr val="bg1"/>
                </a:solidFill>
              </a:rPr>
              <a:t>Different Classes of lymphocytes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D4A614-A375-4E40-A174-CC976D4435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834" y="1010430"/>
            <a:ext cx="8967166" cy="829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Different classes of lymphocytes recognize distinct types of antigens and differentiate into effector cells whose function is to eliminate the antigens.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A38601-5982-42FA-AC7C-5955043BE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6834" y="1673226"/>
            <a:ext cx="3947905" cy="50192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endParaRPr lang="en-US" sz="2000" b="1" dirty="0"/>
          </a:p>
          <a:p>
            <a:r>
              <a:rPr lang="en-US" sz="2000" b="1" dirty="0"/>
              <a:t>B lymphocytes </a:t>
            </a:r>
            <a:r>
              <a:rPr lang="en-US" sz="2000" dirty="0"/>
              <a:t>recognize soluble or cell surface antigens and differentiate into antibody-secreting cells. </a:t>
            </a:r>
          </a:p>
          <a:p>
            <a:r>
              <a:rPr lang="en-US" sz="2000" b="1" dirty="0"/>
              <a:t>Helper T lymphocytes </a:t>
            </a:r>
            <a:r>
              <a:rPr lang="en-US" sz="2000" dirty="0"/>
              <a:t>recognize antigens on the surface of antigen-presenting cells and secrete cytokines, which stimulate different mechanisms of immunity and inflammation.</a:t>
            </a:r>
          </a:p>
          <a:p>
            <a:r>
              <a:rPr lang="en-US" sz="2000" b="1" dirty="0"/>
              <a:t>Cytotoxic (cytolytic) T lymphocytes </a:t>
            </a:r>
            <a:r>
              <a:rPr lang="en-US" sz="2000" dirty="0"/>
              <a:t>recognize antigens on infected cells and kill these cells. </a:t>
            </a:r>
          </a:p>
          <a:p>
            <a:endParaRPr lang="en-GB" sz="2000" dirty="0"/>
          </a:p>
        </p:txBody>
      </p:sp>
      <p:pic>
        <p:nvPicPr>
          <p:cNvPr id="5" name="Image 1" descr="mooc_1_dia2.jpg">
            <a:extLst>
              <a:ext uri="{FF2B5EF4-FFF2-40B4-BE49-F238E27FC236}">
                <a16:creationId xmlns:a16="http://schemas.microsoft.com/office/drawing/2014/main" xmlns="" id="{33CF7855-2DF9-4896-8726-2B03FD86C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739" y="1673225"/>
            <a:ext cx="5019261" cy="501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46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27A778-A944-4981-9972-AC2D0F359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Primary versus secondary B cell response 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E5CEC86-DAD5-4AAF-8A02-2CD5CE8766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8424" y="781536"/>
            <a:ext cx="6878366" cy="106160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First contact with an antigen activates naïve B cells.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 long lag period (5-10 days)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 low magnitude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 IgM &gt; IgG (low affinity)</a:t>
            </a:r>
            <a:endParaRPr lang="en-GB" sz="1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F21A935E-FBC4-48E0-AD59-4411810A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24" y="5813490"/>
            <a:ext cx="6878366" cy="101632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Second contact with an antigen activates memory B cells.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 shorter lag period (1-3 days)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 higher magnitude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 IgG &gt; IgM (high affinity)</a:t>
            </a:r>
            <a:endParaRPr lang="en-GB" sz="1600" dirty="0"/>
          </a:p>
        </p:txBody>
      </p:sp>
      <p:sp>
        <p:nvSpPr>
          <p:cNvPr id="6" name="Text Box 44">
            <a:extLst>
              <a:ext uri="{FF2B5EF4-FFF2-40B4-BE49-F238E27FC236}">
                <a16:creationId xmlns:a16="http://schemas.microsoft.com/office/drawing/2014/main" xmlns="" id="{DE585A53-88CB-4684-8C4C-ADFADB120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13489"/>
            <a:ext cx="1216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lang="en-US" sz="1600" i="1" dirty="0">
                <a:ea typeface="MS PGothic" charset="0"/>
                <a:cs typeface="MS PGothic" charset="0"/>
              </a:rPr>
              <a:t>Secondary</a:t>
            </a:r>
            <a:br>
              <a:rPr lang="en-US" sz="1600" i="1" dirty="0">
                <a:ea typeface="MS PGothic" charset="0"/>
                <a:cs typeface="MS PGothic" charset="0"/>
              </a:rPr>
            </a:br>
            <a:r>
              <a:rPr lang="en-US" sz="1600" i="1" dirty="0">
                <a:ea typeface="MS PGothic" charset="0"/>
                <a:cs typeface="MS PGothic" charset="0"/>
              </a:rPr>
              <a:t>antibody </a:t>
            </a:r>
            <a:br>
              <a:rPr lang="en-US" sz="1600" i="1" dirty="0">
                <a:ea typeface="MS PGothic" charset="0"/>
                <a:cs typeface="MS PGothic" charset="0"/>
              </a:rPr>
            </a:br>
            <a:r>
              <a:rPr lang="en-US" sz="1600" i="1" dirty="0">
                <a:ea typeface="MS PGothic" charset="0"/>
                <a:cs typeface="MS PGothic" charset="0"/>
              </a:rPr>
              <a:t>response</a:t>
            </a:r>
            <a:r>
              <a:rPr lang="en-US" sz="1600" b="1" i="1" dirty="0">
                <a:ea typeface="MS PGothic" charset="0"/>
                <a:cs typeface="MS PGothic" charset="0"/>
              </a:rPr>
              <a:t> </a:t>
            </a:r>
          </a:p>
        </p:txBody>
      </p:sp>
      <p:sp>
        <p:nvSpPr>
          <p:cNvPr id="7" name="Text Box 46">
            <a:extLst>
              <a:ext uri="{FF2B5EF4-FFF2-40B4-BE49-F238E27FC236}">
                <a16:creationId xmlns:a16="http://schemas.microsoft.com/office/drawing/2014/main" xmlns="" id="{0876B1D6-E8F1-4C44-AC97-F6BAEA91D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81535"/>
            <a:ext cx="10779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lang="en-US" sz="1600" i="1" dirty="0">
                <a:ea typeface="MS PGothic" charset="0"/>
                <a:cs typeface="MS PGothic" charset="0"/>
              </a:rPr>
              <a:t>Primary </a:t>
            </a:r>
            <a:br>
              <a:rPr lang="en-US" sz="1600" i="1" dirty="0">
                <a:ea typeface="MS PGothic" charset="0"/>
                <a:cs typeface="MS PGothic" charset="0"/>
              </a:rPr>
            </a:br>
            <a:r>
              <a:rPr lang="en-US" sz="1600" i="1" dirty="0">
                <a:ea typeface="MS PGothic" charset="0"/>
                <a:cs typeface="MS PGothic" charset="0"/>
              </a:rPr>
              <a:t>antibody </a:t>
            </a:r>
            <a:br>
              <a:rPr lang="en-US" sz="1600" i="1" dirty="0">
                <a:ea typeface="MS PGothic" charset="0"/>
                <a:cs typeface="MS PGothic" charset="0"/>
              </a:rPr>
            </a:br>
            <a:r>
              <a:rPr lang="en-US" sz="1600" i="1" dirty="0">
                <a:ea typeface="MS PGothic" charset="0"/>
                <a:cs typeface="MS PGothic" charset="0"/>
              </a:rPr>
              <a:t>response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D415C6C8-59B9-4061-ACE4-A848C6CDF6F7}"/>
              </a:ext>
            </a:extLst>
          </p:cNvPr>
          <p:cNvGrpSpPr/>
          <p:nvPr/>
        </p:nvGrpSpPr>
        <p:grpSpPr>
          <a:xfrm>
            <a:off x="1792522" y="1873314"/>
            <a:ext cx="6156325" cy="3940175"/>
            <a:chOff x="2432177" y="1846832"/>
            <a:chExt cx="6156325" cy="3940175"/>
          </a:xfrm>
        </p:grpSpPr>
        <p:pic>
          <p:nvPicPr>
            <p:cNvPr id="8" name="Image 1" descr="3807.jpg">
              <a:extLst>
                <a:ext uri="{FF2B5EF4-FFF2-40B4-BE49-F238E27FC236}">
                  <a16:creationId xmlns:a16="http://schemas.microsoft.com/office/drawing/2014/main" xmlns="" id="{28B39F7B-C902-42E5-9273-4E5830FD4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177" y="1846832"/>
              <a:ext cx="6156325" cy="394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64">
              <a:extLst>
                <a:ext uri="{FF2B5EF4-FFF2-40B4-BE49-F238E27FC236}">
                  <a16:creationId xmlns:a16="http://schemas.microsoft.com/office/drawing/2014/main" xmlns="" id="{631805FF-0D00-47A8-94DC-72498AC29F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1102" y="3469257"/>
              <a:ext cx="4260850" cy="1798637"/>
              <a:chOff x="1537" y="2221"/>
              <a:chExt cx="3019" cy="1133"/>
            </a:xfrm>
          </p:grpSpPr>
          <p:grpSp>
            <p:nvGrpSpPr>
              <p:cNvPr id="10" name="Group 8">
                <a:extLst>
                  <a:ext uri="{FF2B5EF4-FFF2-40B4-BE49-F238E27FC236}">
                    <a16:creationId xmlns:a16="http://schemas.microsoft.com/office/drawing/2014/main" xmlns="" id="{3E5023FD-5CA0-45E4-B005-FC4307F4E5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19" y="2887"/>
                <a:ext cx="416" cy="467"/>
                <a:chOff x="3341" y="2737"/>
                <a:chExt cx="474" cy="569"/>
              </a:xfrm>
            </p:grpSpPr>
            <p:pic>
              <p:nvPicPr>
                <p:cNvPr id="59" name="Picture 9" descr="Memory B cells with Ig">
                  <a:extLst>
                    <a:ext uri="{FF2B5EF4-FFF2-40B4-BE49-F238E27FC236}">
                      <a16:creationId xmlns:a16="http://schemas.microsoft.com/office/drawing/2014/main" xmlns="" id="{851CBC57-C984-41CF-A29D-39F174E591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1" y="2878"/>
                  <a:ext cx="474" cy="4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0" name="Text Box 10">
                  <a:extLst>
                    <a:ext uri="{FF2B5EF4-FFF2-40B4-BE49-F238E27FC236}">
                      <a16:creationId xmlns:a16="http://schemas.microsoft.com/office/drawing/2014/main" xmlns="" id="{4DE0643A-F349-452B-A753-6B9EC78A438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99" y="2737"/>
                  <a:ext cx="316" cy="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Symbol" charset="0"/>
                    </a:defRPr>
                  </a:lvl1pPr>
                  <a:lvl2pPr marL="742950" indent="-28575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2pPr>
                  <a:lvl3pPr marL="1143000" indent="-22860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3pPr>
                  <a:lvl4pPr marL="1600200" indent="-22860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4pPr>
                  <a:lvl5pPr marL="2057400" indent="-22860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9pPr>
                </a:lstStyle>
                <a:p>
                  <a:pPr eaLnBrk="1" hangingPunct="1"/>
                  <a:r>
                    <a:rPr lang="fr-CH" sz="1000">
                      <a:ea typeface="MS PGothic" charset="0"/>
                      <a:cs typeface="MS PGothic" charset="0"/>
                    </a:rPr>
                    <a:t>IgG</a:t>
                  </a:r>
                  <a:endParaRPr lang="fr-FR" sz="1000"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1" name="Group 11">
                <a:extLst>
                  <a:ext uri="{FF2B5EF4-FFF2-40B4-BE49-F238E27FC236}">
                    <a16:creationId xmlns:a16="http://schemas.microsoft.com/office/drawing/2014/main" xmlns="" id="{3B888513-C0FF-4A43-AF5A-5C118A7C6B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37" y="2941"/>
                <a:ext cx="337" cy="368"/>
                <a:chOff x="1280" y="2861"/>
                <a:chExt cx="385" cy="448"/>
              </a:xfrm>
            </p:grpSpPr>
            <p:pic>
              <p:nvPicPr>
                <p:cNvPr id="57" name="Picture 12" descr="B cells with Ig">
                  <a:extLst>
                    <a:ext uri="{FF2B5EF4-FFF2-40B4-BE49-F238E27FC236}">
                      <a16:creationId xmlns:a16="http://schemas.microsoft.com/office/drawing/2014/main" xmlns="" id="{78731100-62AA-4288-9078-79E6AA0066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505396">
                  <a:off x="1280" y="3002"/>
                  <a:ext cx="342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" name="Text Box 13">
                  <a:extLst>
                    <a:ext uri="{FF2B5EF4-FFF2-40B4-BE49-F238E27FC236}">
                      <a16:creationId xmlns:a16="http://schemas.microsoft.com/office/drawing/2014/main" xmlns="" id="{E8B6D4A5-0B74-4314-8140-22DB4E6162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43" y="2861"/>
                  <a:ext cx="322" cy="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Symbol" charset="0"/>
                    </a:defRPr>
                  </a:lvl1pPr>
                  <a:lvl2pPr marL="742950" indent="-28575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2pPr>
                  <a:lvl3pPr marL="1143000" indent="-22860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3pPr>
                  <a:lvl4pPr marL="1600200" indent="-22860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4pPr>
                  <a:lvl5pPr marL="2057400" indent="-22860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9pPr>
                </a:lstStyle>
                <a:p>
                  <a:pPr eaLnBrk="1" hangingPunct="1"/>
                  <a:r>
                    <a:rPr lang="fr-CH" sz="1000">
                      <a:ea typeface="MS PGothic" charset="0"/>
                      <a:cs typeface="MS PGothic" charset="0"/>
                    </a:rPr>
                    <a:t>IgM</a:t>
                  </a:r>
                  <a:endParaRPr lang="fr-FR" sz="1000"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2" name="Group 14">
                <a:extLst>
                  <a:ext uri="{FF2B5EF4-FFF2-40B4-BE49-F238E27FC236}">
                    <a16:creationId xmlns:a16="http://schemas.microsoft.com/office/drawing/2014/main" xmlns="" id="{66622BA3-5F09-4DF4-B63A-267E69787C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18" y="2779"/>
                <a:ext cx="217" cy="295"/>
                <a:chOff x="2911" y="2625"/>
                <a:chExt cx="248" cy="359"/>
              </a:xfrm>
            </p:grpSpPr>
            <p:pic>
              <p:nvPicPr>
                <p:cNvPr id="45" name="Picture 15" descr="Plasma cell">
                  <a:extLst>
                    <a:ext uri="{FF2B5EF4-FFF2-40B4-BE49-F238E27FC236}">
                      <a16:creationId xmlns:a16="http://schemas.microsoft.com/office/drawing/2014/main" xmlns="" id="{86FB4582-CA19-43B4-BE2F-33EA0B500E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11" y="2625"/>
                  <a:ext cx="222" cy="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6" name="Group 16">
                  <a:extLst>
                    <a:ext uri="{FF2B5EF4-FFF2-40B4-BE49-F238E27FC236}">
                      <a16:creationId xmlns:a16="http://schemas.microsoft.com/office/drawing/2014/main" xmlns="" id="{5A502819-213B-44C4-B308-2B299B05C2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7594473">
                  <a:off x="2969" y="2794"/>
                  <a:ext cx="208" cy="172"/>
                  <a:chOff x="5505" y="2516"/>
                  <a:chExt cx="240" cy="219"/>
                </a:xfrm>
              </p:grpSpPr>
              <p:sp>
                <p:nvSpPr>
                  <p:cNvPr id="47" name="Line 17">
                    <a:extLst>
                      <a:ext uri="{FF2B5EF4-FFF2-40B4-BE49-F238E27FC236}">
                        <a16:creationId xmlns:a16="http://schemas.microsoft.com/office/drawing/2014/main" xmlns="" id="{AE614990-02FE-4F24-A40A-0B6DFC61DC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637" y="2609"/>
                    <a:ext cx="0" cy="126"/>
                  </a:xfrm>
                  <a:prstGeom prst="line">
                    <a:avLst/>
                  </a:prstGeom>
                  <a:noFill/>
                  <a:ln w="19050">
                    <a:solidFill>
                      <a:srgbClr val="0066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" name="Line 18">
                    <a:extLst>
                      <a:ext uri="{FF2B5EF4-FFF2-40B4-BE49-F238E27FC236}">
                        <a16:creationId xmlns:a16="http://schemas.microsoft.com/office/drawing/2014/main" xmlns="" id="{FC8DCF7E-7E20-425C-86E9-C31D78F608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637" y="2549"/>
                    <a:ext cx="63" cy="6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" name="Line 19">
                    <a:extLst>
                      <a:ext uri="{FF2B5EF4-FFF2-40B4-BE49-F238E27FC236}">
                        <a16:creationId xmlns:a16="http://schemas.microsoft.com/office/drawing/2014/main" xmlns="" id="{9FA1E0C1-FA8B-480F-85F9-791BB4F93E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660" y="2561"/>
                    <a:ext cx="52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20">
                    <a:extLst>
                      <a:ext uri="{FF2B5EF4-FFF2-40B4-BE49-F238E27FC236}">
                        <a16:creationId xmlns:a16="http://schemas.microsoft.com/office/drawing/2014/main" xmlns="" id="{62349F97-E686-4F83-AD03-469C02C6B6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0" y="2516"/>
                    <a:ext cx="16" cy="30"/>
                  </a:xfrm>
                  <a:custGeom>
                    <a:avLst/>
                    <a:gdLst>
                      <a:gd name="T0" fmla="*/ 11 w 16"/>
                      <a:gd name="T1" fmla="*/ 30 h 30"/>
                      <a:gd name="T2" fmla="*/ 2 w 16"/>
                      <a:gd name="T3" fmla="*/ 21 h 30"/>
                      <a:gd name="T4" fmla="*/ 2 w 16"/>
                      <a:gd name="T5" fmla="*/ 9 h 30"/>
                      <a:gd name="T6" fmla="*/ 16 w 16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"/>
                      <a:gd name="T13" fmla="*/ 0 h 30"/>
                      <a:gd name="T14" fmla="*/ 16 w 16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" h="30">
                        <a:moveTo>
                          <a:pt x="11" y="30"/>
                        </a:moveTo>
                        <a:cubicBezTo>
                          <a:pt x="7" y="27"/>
                          <a:pt x="3" y="24"/>
                          <a:pt x="2" y="21"/>
                        </a:cubicBezTo>
                        <a:cubicBezTo>
                          <a:pt x="1" y="18"/>
                          <a:pt x="0" y="13"/>
                          <a:pt x="2" y="9"/>
                        </a:cubicBezTo>
                        <a:cubicBezTo>
                          <a:pt x="4" y="5"/>
                          <a:pt x="10" y="2"/>
                          <a:pt x="1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21">
                    <a:extLst>
                      <a:ext uri="{FF2B5EF4-FFF2-40B4-BE49-F238E27FC236}">
                        <a16:creationId xmlns:a16="http://schemas.microsoft.com/office/drawing/2014/main" xmlns="" id="{729A5830-0E2E-4675-9B90-C2E2B92DEB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4352830" flipH="1">
                    <a:off x="5722" y="2544"/>
                    <a:ext cx="16" cy="30"/>
                  </a:xfrm>
                  <a:custGeom>
                    <a:avLst/>
                    <a:gdLst>
                      <a:gd name="T0" fmla="*/ 11 w 16"/>
                      <a:gd name="T1" fmla="*/ 30 h 30"/>
                      <a:gd name="T2" fmla="*/ 2 w 16"/>
                      <a:gd name="T3" fmla="*/ 21 h 30"/>
                      <a:gd name="T4" fmla="*/ 2 w 16"/>
                      <a:gd name="T5" fmla="*/ 9 h 30"/>
                      <a:gd name="T6" fmla="*/ 16 w 16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"/>
                      <a:gd name="T13" fmla="*/ 0 h 30"/>
                      <a:gd name="T14" fmla="*/ 16 w 16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" h="30">
                        <a:moveTo>
                          <a:pt x="11" y="30"/>
                        </a:moveTo>
                        <a:cubicBezTo>
                          <a:pt x="7" y="27"/>
                          <a:pt x="3" y="24"/>
                          <a:pt x="2" y="21"/>
                        </a:cubicBezTo>
                        <a:cubicBezTo>
                          <a:pt x="1" y="18"/>
                          <a:pt x="0" y="13"/>
                          <a:pt x="2" y="9"/>
                        </a:cubicBezTo>
                        <a:cubicBezTo>
                          <a:pt x="4" y="5"/>
                          <a:pt x="10" y="2"/>
                          <a:pt x="1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" name="Line 22">
                    <a:extLst>
                      <a:ext uri="{FF2B5EF4-FFF2-40B4-BE49-F238E27FC236}">
                        <a16:creationId xmlns:a16="http://schemas.microsoft.com/office/drawing/2014/main" xmlns="" id="{0E67D2AF-6214-4DC0-A717-01389ED4BF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613" y="2609"/>
                    <a:ext cx="0" cy="126"/>
                  </a:xfrm>
                  <a:prstGeom prst="line">
                    <a:avLst/>
                  </a:prstGeom>
                  <a:noFill/>
                  <a:ln w="19050">
                    <a:solidFill>
                      <a:srgbClr val="0066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" name="Line 23">
                    <a:extLst>
                      <a:ext uri="{FF2B5EF4-FFF2-40B4-BE49-F238E27FC236}">
                        <a16:creationId xmlns:a16="http://schemas.microsoft.com/office/drawing/2014/main" xmlns="" id="{248449DB-482D-489B-B41E-496898BE17A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550" y="2549"/>
                    <a:ext cx="63" cy="6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" name="Line 24">
                    <a:extLst>
                      <a:ext uri="{FF2B5EF4-FFF2-40B4-BE49-F238E27FC236}">
                        <a16:creationId xmlns:a16="http://schemas.microsoft.com/office/drawing/2014/main" xmlns="" id="{56CC6A41-C8BC-4F72-A0CE-E6371FEF3E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538" y="2561"/>
                    <a:ext cx="52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5" name="Freeform 25">
                    <a:extLst>
                      <a:ext uri="{FF2B5EF4-FFF2-40B4-BE49-F238E27FC236}">
                        <a16:creationId xmlns:a16="http://schemas.microsoft.com/office/drawing/2014/main" xmlns="" id="{9925EF21-A172-4E12-A26C-3AAD8783A1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5544" y="2516"/>
                    <a:ext cx="16" cy="30"/>
                  </a:xfrm>
                  <a:custGeom>
                    <a:avLst/>
                    <a:gdLst>
                      <a:gd name="T0" fmla="*/ 11 w 16"/>
                      <a:gd name="T1" fmla="*/ 30 h 30"/>
                      <a:gd name="T2" fmla="*/ 2 w 16"/>
                      <a:gd name="T3" fmla="*/ 21 h 30"/>
                      <a:gd name="T4" fmla="*/ 2 w 16"/>
                      <a:gd name="T5" fmla="*/ 9 h 30"/>
                      <a:gd name="T6" fmla="*/ 16 w 16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"/>
                      <a:gd name="T13" fmla="*/ 0 h 30"/>
                      <a:gd name="T14" fmla="*/ 16 w 16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" h="30">
                        <a:moveTo>
                          <a:pt x="11" y="30"/>
                        </a:moveTo>
                        <a:cubicBezTo>
                          <a:pt x="7" y="27"/>
                          <a:pt x="3" y="24"/>
                          <a:pt x="2" y="21"/>
                        </a:cubicBezTo>
                        <a:cubicBezTo>
                          <a:pt x="1" y="18"/>
                          <a:pt x="0" y="13"/>
                          <a:pt x="2" y="9"/>
                        </a:cubicBezTo>
                        <a:cubicBezTo>
                          <a:pt x="4" y="5"/>
                          <a:pt x="10" y="2"/>
                          <a:pt x="1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" name="Freeform 26">
                    <a:extLst>
                      <a:ext uri="{FF2B5EF4-FFF2-40B4-BE49-F238E27FC236}">
                        <a16:creationId xmlns:a16="http://schemas.microsoft.com/office/drawing/2014/main" xmlns="" id="{D6F5BBCF-7126-4C38-AEEA-76D344D3BE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4352830">
                    <a:off x="5512" y="2544"/>
                    <a:ext cx="16" cy="30"/>
                  </a:xfrm>
                  <a:custGeom>
                    <a:avLst/>
                    <a:gdLst>
                      <a:gd name="T0" fmla="*/ 11 w 16"/>
                      <a:gd name="T1" fmla="*/ 30 h 30"/>
                      <a:gd name="T2" fmla="*/ 2 w 16"/>
                      <a:gd name="T3" fmla="*/ 21 h 30"/>
                      <a:gd name="T4" fmla="*/ 2 w 16"/>
                      <a:gd name="T5" fmla="*/ 9 h 30"/>
                      <a:gd name="T6" fmla="*/ 16 w 16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"/>
                      <a:gd name="T13" fmla="*/ 0 h 30"/>
                      <a:gd name="T14" fmla="*/ 16 w 16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" h="30">
                        <a:moveTo>
                          <a:pt x="11" y="30"/>
                        </a:moveTo>
                        <a:cubicBezTo>
                          <a:pt x="7" y="27"/>
                          <a:pt x="3" y="24"/>
                          <a:pt x="2" y="21"/>
                        </a:cubicBezTo>
                        <a:cubicBezTo>
                          <a:pt x="1" y="18"/>
                          <a:pt x="0" y="13"/>
                          <a:pt x="2" y="9"/>
                        </a:cubicBezTo>
                        <a:cubicBezTo>
                          <a:pt x="4" y="5"/>
                          <a:pt x="10" y="2"/>
                          <a:pt x="1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" name="Group 27">
                <a:extLst>
                  <a:ext uri="{FF2B5EF4-FFF2-40B4-BE49-F238E27FC236}">
                    <a16:creationId xmlns:a16="http://schemas.microsoft.com/office/drawing/2014/main" xmlns="" id="{EEB133BC-8A61-4867-A41C-8EC4DAD464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0" y="2457"/>
                <a:ext cx="336" cy="382"/>
                <a:chOff x="3377" y="2229"/>
                <a:chExt cx="382" cy="466"/>
              </a:xfrm>
            </p:grpSpPr>
            <p:pic>
              <p:nvPicPr>
                <p:cNvPr id="43" name="Picture 28" descr="B cells with Ig">
                  <a:extLst>
                    <a:ext uri="{FF2B5EF4-FFF2-40B4-BE49-F238E27FC236}">
                      <a16:creationId xmlns:a16="http://schemas.microsoft.com/office/drawing/2014/main" xmlns="" id="{5E4BF95E-B686-47CC-BD54-7FA47D6400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505396">
                  <a:off x="3417" y="2388"/>
                  <a:ext cx="342" cy="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4" name="Text Box 29">
                  <a:extLst>
                    <a:ext uri="{FF2B5EF4-FFF2-40B4-BE49-F238E27FC236}">
                      <a16:creationId xmlns:a16="http://schemas.microsoft.com/office/drawing/2014/main" xmlns="" id="{5E51EC78-A134-4DFB-AB45-824E65632EB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77" y="2229"/>
                  <a:ext cx="322" cy="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  <a:sym typeface="Symbol" charset="0"/>
                    </a:defRPr>
                  </a:lvl1pPr>
                  <a:lvl2pPr marL="742950" indent="-28575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2pPr>
                  <a:lvl3pPr marL="1143000" indent="-22860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3pPr>
                  <a:lvl4pPr marL="1600200" indent="-22860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4pPr>
                  <a:lvl5pPr marL="2057400" indent="-228600"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9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sym typeface="Symbol" charset="0"/>
                    </a:defRPr>
                  </a:lvl9pPr>
                </a:lstStyle>
                <a:p>
                  <a:pPr eaLnBrk="1" hangingPunct="1"/>
                  <a:r>
                    <a:rPr lang="fr-CH" sz="1000">
                      <a:ea typeface="MS PGothic" charset="0"/>
                      <a:cs typeface="MS PGothic" charset="0"/>
                    </a:rPr>
                    <a:t>IgM</a:t>
                  </a:r>
                  <a:endParaRPr lang="fr-FR" sz="1000"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4" name="Group 30">
                <a:extLst>
                  <a:ext uri="{FF2B5EF4-FFF2-40B4-BE49-F238E27FC236}">
                    <a16:creationId xmlns:a16="http://schemas.microsoft.com/office/drawing/2014/main" xmlns="" id="{EA89B6E4-6B04-414B-9108-5E24CAC951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05" y="2221"/>
                <a:ext cx="251" cy="384"/>
                <a:chOff x="4323" y="1724"/>
                <a:chExt cx="286" cy="465"/>
              </a:xfrm>
            </p:grpSpPr>
            <p:pic>
              <p:nvPicPr>
                <p:cNvPr id="31" name="Picture 31" descr="Plasma cell">
                  <a:extLst>
                    <a:ext uri="{FF2B5EF4-FFF2-40B4-BE49-F238E27FC236}">
                      <a16:creationId xmlns:a16="http://schemas.microsoft.com/office/drawing/2014/main" xmlns="" id="{1B28E171-49F9-452F-86C2-3CC6389B43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3" y="2014"/>
                  <a:ext cx="222" cy="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2" name="Group 32">
                  <a:extLst>
                    <a:ext uri="{FF2B5EF4-FFF2-40B4-BE49-F238E27FC236}">
                      <a16:creationId xmlns:a16="http://schemas.microsoft.com/office/drawing/2014/main" xmlns="" id="{26E72B88-58BF-4CFE-A3A8-1D3190C7059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7594473">
                  <a:off x="4419" y="1742"/>
                  <a:ext cx="208" cy="172"/>
                  <a:chOff x="5505" y="2516"/>
                  <a:chExt cx="240" cy="219"/>
                </a:xfrm>
              </p:grpSpPr>
              <p:sp>
                <p:nvSpPr>
                  <p:cNvPr id="33" name="Line 33">
                    <a:extLst>
                      <a:ext uri="{FF2B5EF4-FFF2-40B4-BE49-F238E27FC236}">
                        <a16:creationId xmlns:a16="http://schemas.microsoft.com/office/drawing/2014/main" xmlns="" id="{219A582A-1001-4CE3-9BAA-B083FCA984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637" y="2609"/>
                    <a:ext cx="0" cy="126"/>
                  </a:xfrm>
                  <a:prstGeom prst="line">
                    <a:avLst/>
                  </a:prstGeom>
                  <a:noFill/>
                  <a:ln w="19050">
                    <a:solidFill>
                      <a:srgbClr val="0066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" name="Line 34">
                    <a:extLst>
                      <a:ext uri="{FF2B5EF4-FFF2-40B4-BE49-F238E27FC236}">
                        <a16:creationId xmlns:a16="http://schemas.microsoft.com/office/drawing/2014/main" xmlns="" id="{87418DD7-2EAE-4077-8F20-B03AE19527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637" y="2549"/>
                    <a:ext cx="63" cy="6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" name="Line 35">
                    <a:extLst>
                      <a:ext uri="{FF2B5EF4-FFF2-40B4-BE49-F238E27FC236}">
                        <a16:creationId xmlns:a16="http://schemas.microsoft.com/office/drawing/2014/main" xmlns="" id="{E61E0E16-2405-43D9-A5DC-9BBF8F20B6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660" y="2561"/>
                    <a:ext cx="52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" name="Freeform 36">
                    <a:extLst>
                      <a:ext uri="{FF2B5EF4-FFF2-40B4-BE49-F238E27FC236}">
                        <a16:creationId xmlns:a16="http://schemas.microsoft.com/office/drawing/2014/main" xmlns="" id="{C786B269-4CE5-451A-AD78-6F64972BC3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0" y="2516"/>
                    <a:ext cx="16" cy="30"/>
                  </a:xfrm>
                  <a:custGeom>
                    <a:avLst/>
                    <a:gdLst>
                      <a:gd name="T0" fmla="*/ 11 w 16"/>
                      <a:gd name="T1" fmla="*/ 30 h 30"/>
                      <a:gd name="T2" fmla="*/ 2 w 16"/>
                      <a:gd name="T3" fmla="*/ 21 h 30"/>
                      <a:gd name="T4" fmla="*/ 2 w 16"/>
                      <a:gd name="T5" fmla="*/ 9 h 30"/>
                      <a:gd name="T6" fmla="*/ 16 w 16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"/>
                      <a:gd name="T13" fmla="*/ 0 h 30"/>
                      <a:gd name="T14" fmla="*/ 16 w 16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" h="30">
                        <a:moveTo>
                          <a:pt x="11" y="30"/>
                        </a:moveTo>
                        <a:cubicBezTo>
                          <a:pt x="7" y="27"/>
                          <a:pt x="3" y="24"/>
                          <a:pt x="2" y="21"/>
                        </a:cubicBezTo>
                        <a:cubicBezTo>
                          <a:pt x="1" y="18"/>
                          <a:pt x="0" y="13"/>
                          <a:pt x="2" y="9"/>
                        </a:cubicBezTo>
                        <a:cubicBezTo>
                          <a:pt x="4" y="5"/>
                          <a:pt x="10" y="2"/>
                          <a:pt x="1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" name="Freeform 37">
                    <a:extLst>
                      <a:ext uri="{FF2B5EF4-FFF2-40B4-BE49-F238E27FC236}">
                        <a16:creationId xmlns:a16="http://schemas.microsoft.com/office/drawing/2014/main" xmlns="" id="{48C552E2-8268-4180-B9F9-8155F93B0A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4352830" flipH="1">
                    <a:off x="5722" y="2544"/>
                    <a:ext cx="16" cy="30"/>
                  </a:xfrm>
                  <a:custGeom>
                    <a:avLst/>
                    <a:gdLst>
                      <a:gd name="T0" fmla="*/ 11 w 16"/>
                      <a:gd name="T1" fmla="*/ 30 h 30"/>
                      <a:gd name="T2" fmla="*/ 2 w 16"/>
                      <a:gd name="T3" fmla="*/ 21 h 30"/>
                      <a:gd name="T4" fmla="*/ 2 w 16"/>
                      <a:gd name="T5" fmla="*/ 9 h 30"/>
                      <a:gd name="T6" fmla="*/ 16 w 16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"/>
                      <a:gd name="T13" fmla="*/ 0 h 30"/>
                      <a:gd name="T14" fmla="*/ 16 w 16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" h="30">
                        <a:moveTo>
                          <a:pt x="11" y="30"/>
                        </a:moveTo>
                        <a:cubicBezTo>
                          <a:pt x="7" y="27"/>
                          <a:pt x="3" y="24"/>
                          <a:pt x="2" y="21"/>
                        </a:cubicBezTo>
                        <a:cubicBezTo>
                          <a:pt x="1" y="18"/>
                          <a:pt x="0" y="13"/>
                          <a:pt x="2" y="9"/>
                        </a:cubicBezTo>
                        <a:cubicBezTo>
                          <a:pt x="4" y="5"/>
                          <a:pt x="10" y="2"/>
                          <a:pt x="1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" name="Line 38">
                    <a:extLst>
                      <a:ext uri="{FF2B5EF4-FFF2-40B4-BE49-F238E27FC236}">
                        <a16:creationId xmlns:a16="http://schemas.microsoft.com/office/drawing/2014/main" xmlns="" id="{A6DD68DC-E3C6-491E-BC09-F505AF020C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613" y="2609"/>
                    <a:ext cx="0" cy="126"/>
                  </a:xfrm>
                  <a:prstGeom prst="line">
                    <a:avLst/>
                  </a:prstGeom>
                  <a:noFill/>
                  <a:ln w="19050">
                    <a:solidFill>
                      <a:srgbClr val="0066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" name="Line 39">
                    <a:extLst>
                      <a:ext uri="{FF2B5EF4-FFF2-40B4-BE49-F238E27FC236}">
                        <a16:creationId xmlns:a16="http://schemas.microsoft.com/office/drawing/2014/main" xmlns="" id="{2E3CE428-67DC-47CB-A944-AEA1022867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550" y="2549"/>
                    <a:ext cx="63" cy="63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" name="Line 40">
                    <a:extLst>
                      <a:ext uri="{FF2B5EF4-FFF2-40B4-BE49-F238E27FC236}">
                        <a16:creationId xmlns:a16="http://schemas.microsoft.com/office/drawing/2014/main" xmlns="" id="{F34C5289-F918-4AAD-8A46-4AC56E2909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538" y="2561"/>
                    <a:ext cx="52" cy="5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" name="Freeform 41">
                    <a:extLst>
                      <a:ext uri="{FF2B5EF4-FFF2-40B4-BE49-F238E27FC236}">
                        <a16:creationId xmlns:a16="http://schemas.microsoft.com/office/drawing/2014/main" xmlns="" id="{9F57A936-3878-4F51-BB1C-42D70728B4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5544" y="2516"/>
                    <a:ext cx="16" cy="30"/>
                  </a:xfrm>
                  <a:custGeom>
                    <a:avLst/>
                    <a:gdLst>
                      <a:gd name="T0" fmla="*/ 11 w 16"/>
                      <a:gd name="T1" fmla="*/ 30 h 30"/>
                      <a:gd name="T2" fmla="*/ 2 w 16"/>
                      <a:gd name="T3" fmla="*/ 21 h 30"/>
                      <a:gd name="T4" fmla="*/ 2 w 16"/>
                      <a:gd name="T5" fmla="*/ 9 h 30"/>
                      <a:gd name="T6" fmla="*/ 16 w 16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"/>
                      <a:gd name="T13" fmla="*/ 0 h 30"/>
                      <a:gd name="T14" fmla="*/ 16 w 16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" h="30">
                        <a:moveTo>
                          <a:pt x="11" y="30"/>
                        </a:moveTo>
                        <a:cubicBezTo>
                          <a:pt x="7" y="27"/>
                          <a:pt x="3" y="24"/>
                          <a:pt x="2" y="21"/>
                        </a:cubicBezTo>
                        <a:cubicBezTo>
                          <a:pt x="1" y="18"/>
                          <a:pt x="0" y="13"/>
                          <a:pt x="2" y="9"/>
                        </a:cubicBezTo>
                        <a:cubicBezTo>
                          <a:pt x="4" y="5"/>
                          <a:pt x="10" y="2"/>
                          <a:pt x="1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" name="Freeform 42">
                    <a:extLst>
                      <a:ext uri="{FF2B5EF4-FFF2-40B4-BE49-F238E27FC236}">
                        <a16:creationId xmlns:a16="http://schemas.microsoft.com/office/drawing/2014/main" xmlns="" id="{B5E391FB-323A-4CE4-8C25-02C05ED937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4352830">
                    <a:off x="5512" y="2544"/>
                    <a:ext cx="16" cy="30"/>
                  </a:xfrm>
                  <a:custGeom>
                    <a:avLst/>
                    <a:gdLst>
                      <a:gd name="T0" fmla="*/ 11 w 16"/>
                      <a:gd name="T1" fmla="*/ 30 h 30"/>
                      <a:gd name="T2" fmla="*/ 2 w 16"/>
                      <a:gd name="T3" fmla="*/ 21 h 30"/>
                      <a:gd name="T4" fmla="*/ 2 w 16"/>
                      <a:gd name="T5" fmla="*/ 9 h 30"/>
                      <a:gd name="T6" fmla="*/ 16 w 16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"/>
                      <a:gd name="T13" fmla="*/ 0 h 30"/>
                      <a:gd name="T14" fmla="*/ 16 w 16"/>
                      <a:gd name="T15" fmla="*/ 30 h 3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" h="30">
                        <a:moveTo>
                          <a:pt x="11" y="30"/>
                        </a:moveTo>
                        <a:cubicBezTo>
                          <a:pt x="7" y="27"/>
                          <a:pt x="3" y="24"/>
                          <a:pt x="2" y="21"/>
                        </a:cubicBezTo>
                        <a:cubicBezTo>
                          <a:pt x="1" y="18"/>
                          <a:pt x="0" y="13"/>
                          <a:pt x="2" y="9"/>
                        </a:cubicBezTo>
                        <a:cubicBezTo>
                          <a:pt x="4" y="5"/>
                          <a:pt x="10" y="2"/>
                          <a:pt x="1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5" name="Group 47">
                <a:extLst>
                  <a:ext uri="{FF2B5EF4-FFF2-40B4-BE49-F238E27FC236}">
                    <a16:creationId xmlns:a16="http://schemas.microsoft.com/office/drawing/2014/main" xmlns="" id="{AAA26B86-00C6-45A2-A792-610F656AEC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11" y="2753"/>
                <a:ext cx="462" cy="305"/>
                <a:chOff x="2311" y="2753"/>
                <a:chExt cx="462" cy="305"/>
              </a:xfrm>
            </p:grpSpPr>
            <p:pic>
              <p:nvPicPr>
                <p:cNvPr id="24" name="Picture 48" descr="Plasma cell">
                  <a:extLst>
                    <a:ext uri="{FF2B5EF4-FFF2-40B4-BE49-F238E27FC236}">
                      <a16:creationId xmlns:a16="http://schemas.microsoft.com/office/drawing/2014/main" xmlns="" id="{A69432BD-E5E7-4FDC-AC68-59DDCC7E8D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11" y="2914"/>
                  <a:ext cx="194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5" name="Group 49">
                  <a:extLst>
                    <a:ext uri="{FF2B5EF4-FFF2-40B4-BE49-F238E27FC236}">
                      <a16:creationId xmlns:a16="http://schemas.microsoft.com/office/drawing/2014/main" xmlns="" id="{94B38916-DB71-414C-8217-15777FEF94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3" y="2753"/>
                  <a:ext cx="210" cy="215"/>
                  <a:chOff x="5083" y="617"/>
                  <a:chExt cx="494" cy="500"/>
                </a:xfrm>
              </p:grpSpPr>
              <p:pic>
                <p:nvPicPr>
                  <p:cNvPr id="26" name="Picture 50" descr="Ige">
                    <a:extLst>
                      <a:ext uri="{FF2B5EF4-FFF2-40B4-BE49-F238E27FC236}">
                        <a16:creationId xmlns:a16="http://schemas.microsoft.com/office/drawing/2014/main" xmlns="" id="{3D7AD44F-D81F-415F-A1E4-318FE3248A5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7432507" flipH="1">
                    <a:off x="5093" y="695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7" name="Picture 51" descr="Ige">
                    <a:extLst>
                      <a:ext uri="{FF2B5EF4-FFF2-40B4-BE49-F238E27FC236}">
                        <a16:creationId xmlns:a16="http://schemas.microsoft.com/office/drawing/2014/main" xmlns="" id="{5924AA29-C907-45AC-A4CB-0790D124E75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73488" flipH="1">
                    <a:off x="5225" y="617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8" name="Picture 52" descr="Ige">
                    <a:extLst>
                      <a:ext uri="{FF2B5EF4-FFF2-40B4-BE49-F238E27FC236}">
                        <a16:creationId xmlns:a16="http://schemas.microsoft.com/office/drawing/2014/main" xmlns="" id="{F9202464-64CA-4C2B-A0EC-088AABB1763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633105" flipV="1">
                    <a:off x="5151" y="873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9" name="Picture 53" descr="Ige">
                    <a:extLst>
                      <a:ext uri="{FF2B5EF4-FFF2-40B4-BE49-F238E27FC236}">
                        <a16:creationId xmlns:a16="http://schemas.microsoft.com/office/drawing/2014/main" xmlns="" id="{AA524BC1-0DC0-42EC-B955-C40EF8C29D1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4154049" flipV="1">
                    <a:off x="5343" y="687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0" name="Picture 54" descr="Ige">
                    <a:extLst>
                      <a:ext uri="{FF2B5EF4-FFF2-40B4-BE49-F238E27FC236}">
                        <a16:creationId xmlns:a16="http://schemas.microsoft.com/office/drawing/2014/main" xmlns="" id="{428496E8-F557-4378-A1C8-D8F42E910DD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594774" flipV="1">
                    <a:off x="5317" y="847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16" name="Group 55">
                <a:extLst>
                  <a:ext uri="{FF2B5EF4-FFF2-40B4-BE49-F238E27FC236}">
                    <a16:creationId xmlns:a16="http://schemas.microsoft.com/office/drawing/2014/main" xmlns="" id="{C21387FB-EF47-4FC0-889F-BD923232CC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34" y="2992"/>
                <a:ext cx="532" cy="248"/>
                <a:chOff x="3934" y="2992"/>
                <a:chExt cx="532" cy="248"/>
              </a:xfrm>
            </p:grpSpPr>
            <p:pic>
              <p:nvPicPr>
                <p:cNvPr id="17" name="Picture 56" descr="Plasma cell">
                  <a:extLst>
                    <a:ext uri="{FF2B5EF4-FFF2-40B4-BE49-F238E27FC236}">
                      <a16:creationId xmlns:a16="http://schemas.microsoft.com/office/drawing/2014/main" xmlns="" id="{9C60C33F-E3AB-47AF-9EBA-C2490BE6DE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34" y="3096"/>
                  <a:ext cx="195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8" name="Group 57">
                  <a:extLst>
                    <a:ext uri="{FF2B5EF4-FFF2-40B4-BE49-F238E27FC236}">
                      <a16:creationId xmlns:a16="http://schemas.microsoft.com/office/drawing/2014/main" xmlns="" id="{EBD7E82D-2ECF-4FA4-B96D-F2BFED00E5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72" y="2992"/>
                  <a:ext cx="194" cy="204"/>
                  <a:chOff x="5083" y="617"/>
                  <a:chExt cx="494" cy="464"/>
                </a:xfrm>
              </p:grpSpPr>
              <p:pic>
                <p:nvPicPr>
                  <p:cNvPr id="19" name="Picture 58" descr="Ige">
                    <a:extLst>
                      <a:ext uri="{FF2B5EF4-FFF2-40B4-BE49-F238E27FC236}">
                        <a16:creationId xmlns:a16="http://schemas.microsoft.com/office/drawing/2014/main" xmlns="" id="{895C8BAB-EC0E-4DD7-AD36-0270A910E86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7432507" flipH="1">
                    <a:off x="5093" y="695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" name="Picture 59" descr="Ige">
                    <a:extLst>
                      <a:ext uri="{FF2B5EF4-FFF2-40B4-BE49-F238E27FC236}">
                        <a16:creationId xmlns:a16="http://schemas.microsoft.com/office/drawing/2014/main" xmlns="" id="{9F51D72B-E43F-437C-8532-16A6246CAB2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73488" flipH="1">
                    <a:off x="5225" y="617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" name="Picture 60" descr="Ige">
                    <a:extLst>
                      <a:ext uri="{FF2B5EF4-FFF2-40B4-BE49-F238E27FC236}">
                        <a16:creationId xmlns:a16="http://schemas.microsoft.com/office/drawing/2014/main" xmlns="" id="{A573F5D6-48EA-467A-AEF9-A3EF7F922EF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633105" flipV="1">
                    <a:off x="5151" y="793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2" name="Picture 61" descr="Ige">
                    <a:extLst>
                      <a:ext uri="{FF2B5EF4-FFF2-40B4-BE49-F238E27FC236}">
                        <a16:creationId xmlns:a16="http://schemas.microsoft.com/office/drawing/2014/main" xmlns="" id="{D9D336BA-0E35-4D85-A1B6-4CDAE4978DE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4154049" flipV="1">
                    <a:off x="5343" y="687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3" name="Picture 62" descr="Ige">
                    <a:extLst>
                      <a:ext uri="{FF2B5EF4-FFF2-40B4-BE49-F238E27FC236}">
                        <a16:creationId xmlns:a16="http://schemas.microsoft.com/office/drawing/2014/main" xmlns="" id="{0E4C9C6C-58B6-4113-87D7-E2A5D8FF3DD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594774" flipV="1">
                    <a:off x="5317" y="847"/>
                    <a:ext cx="224" cy="2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2526611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44AD9AC-C158-4C28-B9B0-152FB670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overview of the acquired immune response</a:t>
            </a:r>
            <a:endParaRPr lang="en-GB" dirty="0"/>
          </a:p>
        </p:txBody>
      </p:sp>
      <p:pic>
        <p:nvPicPr>
          <p:cNvPr id="5" name="Image 2" descr="mooc_1_dia3.jpg">
            <a:extLst>
              <a:ext uri="{FF2B5EF4-FFF2-40B4-BE49-F238E27FC236}">
                <a16:creationId xmlns:a16="http://schemas.microsoft.com/office/drawing/2014/main" xmlns="" id="{AF2568D3-9A95-4C01-ACB6-3C7B473C0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4"/>
          <a:stretch/>
        </p:blipFill>
        <p:spPr>
          <a:xfrm>
            <a:off x="1946928" y="786347"/>
            <a:ext cx="5250144" cy="603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451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B97C87-2571-4D06-AACD-B12D6782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4139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1. The central role of helper T cells in humoral and cell-mediated immune responses</a:t>
            </a:r>
            <a:endParaRPr lang="en-GB" sz="3600" dirty="0"/>
          </a:p>
        </p:txBody>
      </p:sp>
      <p:pic>
        <p:nvPicPr>
          <p:cNvPr id="4" name="Image 3" descr="Dia_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47" y="1364057"/>
            <a:ext cx="7655339" cy="47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0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E14D8F-79AE-41AF-97C1-F4AC578B0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2. </a:t>
            </a:r>
            <a:r>
              <a:rPr lang="en-US" dirty="0"/>
              <a:t>Cytotoxic T Cells: A Response to Infected Cells</a:t>
            </a:r>
            <a:endParaRPr lang="en-GB" dirty="0"/>
          </a:p>
        </p:txBody>
      </p:sp>
      <p:pic>
        <p:nvPicPr>
          <p:cNvPr id="3" name="Image 1" descr="Dia_33.jpg">
            <a:extLst>
              <a:ext uri="{FF2B5EF4-FFF2-40B4-BE49-F238E27FC236}">
                <a16:creationId xmlns:a16="http://schemas.microsoft.com/office/drawing/2014/main" xmlns="" id="{9416A6C6-BC63-4E78-B0F9-87AE37944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7489825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5088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9D0267-A5D2-4B12-A29D-C2A52E90F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3. </a:t>
            </a:r>
            <a:r>
              <a:rPr lang="en-US" dirty="0"/>
              <a:t>B cell activation in the humoral immune response</a:t>
            </a:r>
            <a:endParaRPr lang="en-GB" dirty="0"/>
          </a:p>
        </p:txBody>
      </p:sp>
      <p:pic>
        <p:nvPicPr>
          <p:cNvPr id="3" name="Image 1" descr="Dia_34_b.jpg">
            <a:extLst>
              <a:ext uri="{FF2B5EF4-FFF2-40B4-BE49-F238E27FC236}">
                <a16:creationId xmlns:a16="http://schemas.microsoft.com/office/drawing/2014/main" xmlns="" id="{52F7497B-DA7F-429C-96EA-CEEF5EB07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7" b="8135"/>
          <a:stretch/>
        </p:blipFill>
        <p:spPr bwMode="auto">
          <a:xfrm>
            <a:off x="0" y="876300"/>
            <a:ext cx="91440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794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FD589B-E65C-428D-A4F6-68B24CE7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Defence against microbes 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6CD472AF-D364-4F15-8749-0A749EA17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635265"/>
              </p:ext>
            </p:extLst>
          </p:nvPr>
        </p:nvGraphicFramePr>
        <p:xfrm>
          <a:off x="163512" y="877889"/>
          <a:ext cx="8816976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xmlns="" val="1772972368"/>
                    </a:ext>
                  </a:extLst>
                </a:gridCol>
                <a:gridCol w="1752918">
                  <a:extLst>
                    <a:ext uri="{9D8B030D-6E8A-4147-A177-3AD203B41FA5}">
                      <a16:colId xmlns:a16="http://schemas.microsoft.com/office/drawing/2014/main" xmlns="" val="1400608942"/>
                    </a:ext>
                  </a:extLst>
                </a:gridCol>
                <a:gridCol w="1143318">
                  <a:extLst>
                    <a:ext uri="{9D8B030D-6E8A-4147-A177-3AD203B41FA5}">
                      <a16:colId xmlns:a16="http://schemas.microsoft.com/office/drawing/2014/main" xmlns="" val="4012060889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xmlns="" val="802101375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xmlns="" val="91285367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122352024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Viral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Bacterial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Parasitic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987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Non- 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Extracellular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Intracellular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Protozoan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Helminths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52909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Arial Narrow" panose="020B0606020202030204" pitchFamily="34" charset="0"/>
                        </a:rPr>
                        <a:t>IgE</a:t>
                      </a:r>
                      <a:r>
                        <a:rPr lang="en-GB" sz="1600" dirty="0">
                          <a:latin typeface="Arial Narrow" panose="020B0606020202030204" pitchFamily="34" charset="0"/>
                        </a:rPr>
                        <a:t> antibodies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08435063"/>
                  </a:ext>
                </a:extLst>
              </a:tr>
            </a:tbl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xmlns="" id="{DBB686BA-3A25-471D-A8FD-382F17388892}"/>
              </a:ext>
            </a:extLst>
          </p:cNvPr>
          <p:cNvSpPr/>
          <p:nvPr/>
        </p:nvSpPr>
        <p:spPr bwMode="auto">
          <a:xfrm>
            <a:off x="149891" y="1591501"/>
            <a:ext cx="1435069" cy="398908"/>
          </a:xfrm>
          <a:prstGeom prst="fram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latin typeface="Arial" pitchFamily="-108" charset="0"/>
              <a:sym typeface="Symbol" pitchFamily="-108" charset="2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1CD6E079-3CEE-4102-AFAD-3EED5039E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798" y="4185154"/>
            <a:ext cx="3446526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 dirty="0">
                <a:latin typeface="+mj-lt"/>
              </a:rPr>
              <a:t>Cytopathogenic Virus</a:t>
            </a:r>
          </a:p>
        </p:txBody>
      </p:sp>
      <p:pic>
        <p:nvPicPr>
          <p:cNvPr id="6" name="19810_A_allsteps.mp4">
            <a:hlinkClick r:id="" action="ppaction://media"/>
            <a:extLst>
              <a:ext uri="{FF2B5EF4-FFF2-40B4-BE49-F238E27FC236}">
                <a16:creationId xmlns:a16="http://schemas.microsoft.com/office/drawing/2014/main" xmlns="" id="{F2F8020F-AAE3-4AB7-B058-D9379269DE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2859" y="2231707"/>
            <a:ext cx="5087629" cy="44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49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F781FE6-1266-4825-A661-5A6D8C843ADF}"/>
              </a:ext>
            </a:extLst>
          </p:cNvPr>
          <p:cNvSpPr/>
          <p:nvPr/>
        </p:nvSpPr>
        <p:spPr>
          <a:xfrm>
            <a:off x="585216" y="5486400"/>
            <a:ext cx="8253984" cy="10512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54DC63-F696-48C9-A4EF-A1441B95D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Host-pathogen interactions are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DDFEF3-99A7-4E6F-8C88-848B4CE5B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94" y="2981973"/>
            <a:ext cx="8039862" cy="355568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/>
              <a:t>Different </a:t>
            </a:r>
            <a:r>
              <a:rPr lang="en-US" b="1" dirty="0"/>
              <a:t>types of pathogens</a:t>
            </a:r>
            <a:r>
              <a:rPr lang="en-US" dirty="0"/>
              <a:t>:</a:t>
            </a:r>
          </a:p>
          <a:p>
            <a:pPr>
              <a:defRPr/>
            </a:pPr>
            <a:r>
              <a:rPr lang="en-US" dirty="0"/>
              <a:t>Co-evolved (ex. Tuberculosis, HIV, Helminths) or opportunistic (ex. </a:t>
            </a:r>
            <a:r>
              <a:rPr lang="en-US" i="1" dirty="0"/>
              <a:t>Aspergillus, Pseudomonas</a:t>
            </a:r>
            <a:r>
              <a:rPr lang="en-US" dirty="0"/>
              <a:t>)</a:t>
            </a:r>
          </a:p>
          <a:p>
            <a:pPr>
              <a:defRPr/>
            </a:pPr>
            <a:r>
              <a:rPr lang="en-US" dirty="0"/>
              <a:t>Host-specific, multi-niche, free-living </a:t>
            </a:r>
          </a:p>
          <a:p>
            <a:pPr>
              <a:defRPr/>
            </a:pPr>
            <a:r>
              <a:rPr lang="en-US" dirty="0"/>
              <a:t>Long-term or short-term interactions with their hosts</a:t>
            </a:r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Microbiota</a:t>
            </a:r>
            <a:r>
              <a:rPr lang="en-US" dirty="0"/>
              <a:t>: an "ecological community of commensal, symbiotic and pathogenic microorganisms” associated with a Metazoan.</a:t>
            </a:r>
          </a:p>
          <a:p>
            <a:endParaRPr lang="en-GB" dirty="0"/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xmlns="" id="{3DAE4F98-68E2-4D19-AF11-8BBEEDA618D1}"/>
              </a:ext>
            </a:extLst>
          </p:cNvPr>
          <p:cNvSpPr/>
          <p:nvPr/>
        </p:nvSpPr>
        <p:spPr>
          <a:xfrm>
            <a:off x="713994" y="1178625"/>
            <a:ext cx="7876032" cy="1479231"/>
          </a:xfrm>
          <a:prstGeom prst="leftRightArrow">
            <a:avLst>
              <a:gd name="adj1" fmla="val 50000"/>
              <a:gd name="adj2" fmla="val 33505"/>
            </a:avLst>
          </a:prstGeom>
          <a:gradFill flip="none" rotWithShape="1">
            <a:gsLst>
              <a:gs pos="0">
                <a:srgbClr val="00B050"/>
              </a:gs>
              <a:gs pos="64000">
                <a:schemeClr val="accent4">
                  <a:lumMod val="60000"/>
                  <a:lumOff val="40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xmlns="" id="{317B7D20-B59A-4FCB-86D9-D65B3254C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64" y="1687259"/>
            <a:ext cx="2049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400"/>
              <a:t>Pathogenesis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33D4856D-CEF8-4A86-BDA0-A566F529D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551" y="1687259"/>
            <a:ext cx="1587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400" dirty="0"/>
              <a:t>Mutualism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xmlns="" id="{E78AAB1F-AF34-4214-888B-0A4CA4B5C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476" y="1502742"/>
            <a:ext cx="23086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400" dirty="0"/>
              <a:t>Symbiosis</a:t>
            </a:r>
          </a:p>
          <a:p>
            <a:r>
              <a:rPr lang="en-US" sz="2400" dirty="0"/>
              <a:t>Commensalism</a:t>
            </a:r>
          </a:p>
        </p:txBody>
      </p:sp>
    </p:spTree>
    <p:extLst>
      <p:ext uri="{BB962C8B-B14F-4D97-AF65-F5344CB8AC3E}">
        <p14:creationId xmlns:p14="http://schemas.microsoft.com/office/powerpoint/2010/main" val="220066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FD589B-E65C-428D-A4F6-68B24CE7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Defence against microbes 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6CD472AF-D364-4F15-8749-0A749EA17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330041"/>
              </p:ext>
            </p:extLst>
          </p:nvPr>
        </p:nvGraphicFramePr>
        <p:xfrm>
          <a:off x="150812" y="886242"/>
          <a:ext cx="8816976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xmlns="" val="1772972368"/>
                    </a:ext>
                  </a:extLst>
                </a:gridCol>
                <a:gridCol w="1752918">
                  <a:extLst>
                    <a:ext uri="{9D8B030D-6E8A-4147-A177-3AD203B41FA5}">
                      <a16:colId xmlns:a16="http://schemas.microsoft.com/office/drawing/2014/main" xmlns="" val="1400608942"/>
                    </a:ext>
                  </a:extLst>
                </a:gridCol>
                <a:gridCol w="1143318">
                  <a:extLst>
                    <a:ext uri="{9D8B030D-6E8A-4147-A177-3AD203B41FA5}">
                      <a16:colId xmlns:a16="http://schemas.microsoft.com/office/drawing/2014/main" xmlns="" val="4012060889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xmlns="" val="802101375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xmlns="" val="91285367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122352024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Viral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Bacterial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Parasitic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987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Non- 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Extracellular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Intracellular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Protozoan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Helminths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52909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Arial Narrow" panose="020B0606020202030204" pitchFamily="34" charset="0"/>
                        </a:rPr>
                        <a:t>IgE</a:t>
                      </a:r>
                      <a:r>
                        <a:rPr lang="en-GB" sz="1600" dirty="0">
                          <a:latin typeface="Arial Narrow" panose="020B0606020202030204" pitchFamily="34" charset="0"/>
                        </a:rPr>
                        <a:t> antibodies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08435063"/>
                  </a:ext>
                </a:extLst>
              </a:tr>
            </a:tbl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xmlns="" id="{DBB686BA-3A25-471D-A8FD-382F17388892}"/>
              </a:ext>
            </a:extLst>
          </p:cNvPr>
          <p:cNvSpPr/>
          <p:nvPr/>
        </p:nvSpPr>
        <p:spPr bwMode="auto">
          <a:xfrm>
            <a:off x="1539271" y="1599854"/>
            <a:ext cx="1775366" cy="398908"/>
          </a:xfrm>
          <a:prstGeom prst="fram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latin typeface="Arial" pitchFamily="-108" charset="0"/>
              <a:sym typeface="Symbol" pitchFamily="-108" charset="2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1CD6E079-3CEE-4102-AFAD-3EED5039E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77" y="3718286"/>
            <a:ext cx="313396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 dirty="0">
                <a:latin typeface="+mj-lt"/>
              </a:rPr>
              <a:t>Non-cytopathogenic Virus</a:t>
            </a:r>
          </a:p>
        </p:txBody>
      </p:sp>
      <p:pic>
        <p:nvPicPr>
          <p:cNvPr id="7" name="19810_B_allsteps.mp4">
            <a:hlinkClick r:id="" action="ppaction://media"/>
            <a:extLst>
              <a:ext uri="{FF2B5EF4-FFF2-40B4-BE49-F238E27FC236}">
                <a16:creationId xmlns:a16="http://schemas.microsoft.com/office/drawing/2014/main" xmlns="" id="{8C1C6AF9-4B7B-46CB-853B-0045BBE34A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3172" y="2013190"/>
            <a:ext cx="5544616" cy="484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18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FD589B-E65C-428D-A4F6-68B24CE7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Defence against microbes 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6CD472AF-D364-4F15-8749-0A749EA17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564254"/>
              </p:ext>
            </p:extLst>
          </p:nvPr>
        </p:nvGraphicFramePr>
        <p:xfrm>
          <a:off x="163512" y="876320"/>
          <a:ext cx="8816976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xmlns="" val="1772972368"/>
                    </a:ext>
                  </a:extLst>
                </a:gridCol>
                <a:gridCol w="1752918">
                  <a:extLst>
                    <a:ext uri="{9D8B030D-6E8A-4147-A177-3AD203B41FA5}">
                      <a16:colId xmlns:a16="http://schemas.microsoft.com/office/drawing/2014/main" xmlns="" val="1400608942"/>
                    </a:ext>
                  </a:extLst>
                </a:gridCol>
                <a:gridCol w="1143318">
                  <a:extLst>
                    <a:ext uri="{9D8B030D-6E8A-4147-A177-3AD203B41FA5}">
                      <a16:colId xmlns:a16="http://schemas.microsoft.com/office/drawing/2014/main" xmlns="" val="4012060889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xmlns="" val="802101375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xmlns="" val="91285367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122352024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Viral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Bacterial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Parasitic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987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Non- 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Extracellular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Intracellular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Protozoan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Helminths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52909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Arial Narrow" panose="020B0606020202030204" pitchFamily="34" charset="0"/>
                        </a:rPr>
                        <a:t>IgE</a:t>
                      </a:r>
                      <a:r>
                        <a:rPr lang="en-GB" sz="1600" dirty="0">
                          <a:latin typeface="Arial Narrow" panose="020B0606020202030204" pitchFamily="34" charset="0"/>
                        </a:rPr>
                        <a:t> antibodies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08435063"/>
                  </a:ext>
                </a:extLst>
              </a:tr>
            </a:tbl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xmlns="" id="{DBB686BA-3A25-471D-A8FD-382F17388892}"/>
              </a:ext>
            </a:extLst>
          </p:cNvPr>
          <p:cNvSpPr/>
          <p:nvPr/>
        </p:nvSpPr>
        <p:spPr bwMode="auto">
          <a:xfrm>
            <a:off x="3315145" y="1601173"/>
            <a:ext cx="1171511" cy="398908"/>
          </a:xfrm>
          <a:prstGeom prst="fram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latin typeface="Arial" pitchFamily="-108" charset="0"/>
              <a:sym typeface="Symbol" pitchFamily="-108" charset="2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1CD6E079-3CEE-4102-AFAD-3EED5039E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" y="4206534"/>
            <a:ext cx="2951163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 dirty="0">
                <a:latin typeface="+mj-lt"/>
              </a:rPr>
              <a:t>Neutralization</a:t>
            </a:r>
          </a:p>
        </p:txBody>
      </p:sp>
      <p:pic>
        <p:nvPicPr>
          <p:cNvPr id="8" name="19810_B_1_movie.mp4">
            <a:hlinkClick r:id="" action="ppaction://media"/>
            <a:extLst>
              <a:ext uri="{FF2B5EF4-FFF2-40B4-BE49-F238E27FC236}">
                <a16:creationId xmlns:a16="http://schemas.microsoft.com/office/drawing/2014/main" xmlns="" id="{8251AA41-DBA5-4ABC-A109-2019C1C6BC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4432" y="2097063"/>
            <a:ext cx="5076056" cy="44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10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FD589B-E65C-428D-A4F6-68B24CE7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Defence against microbes 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6CD472AF-D364-4F15-8749-0A749EA17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941294"/>
              </p:ext>
            </p:extLst>
          </p:nvPr>
        </p:nvGraphicFramePr>
        <p:xfrm>
          <a:off x="163512" y="872657"/>
          <a:ext cx="8816976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xmlns="" val="1772972368"/>
                    </a:ext>
                  </a:extLst>
                </a:gridCol>
                <a:gridCol w="1752918">
                  <a:extLst>
                    <a:ext uri="{9D8B030D-6E8A-4147-A177-3AD203B41FA5}">
                      <a16:colId xmlns:a16="http://schemas.microsoft.com/office/drawing/2014/main" xmlns="" val="1400608942"/>
                    </a:ext>
                  </a:extLst>
                </a:gridCol>
                <a:gridCol w="1143318">
                  <a:extLst>
                    <a:ext uri="{9D8B030D-6E8A-4147-A177-3AD203B41FA5}">
                      <a16:colId xmlns:a16="http://schemas.microsoft.com/office/drawing/2014/main" xmlns="" val="4012060889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xmlns="" val="802101375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xmlns="" val="91285367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122352024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Viral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Bacterial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Parasitic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987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Non- 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Extracellular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Intracellular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Protozoan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Helminths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52909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Arial Narrow" panose="020B0606020202030204" pitchFamily="34" charset="0"/>
                        </a:rPr>
                        <a:t>IgE</a:t>
                      </a:r>
                      <a:r>
                        <a:rPr lang="en-GB" sz="1600" dirty="0">
                          <a:latin typeface="Arial Narrow" panose="020B0606020202030204" pitchFamily="34" charset="0"/>
                        </a:rPr>
                        <a:t> antibodies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08435063"/>
                  </a:ext>
                </a:extLst>
              </a:tr>
            </a:tbl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xmlns="" id="{DBB686BA-3A25-471D-A8FD-382F17388892}"/>
              </a:ext>
            </a:extLst>
          </p:cNvPr>
          <p:cNvSpPr/>
          <p:nvPr/>
        </p:nvSpPr>
        <p:spPr bwMode="auto">
          <a:xfrm>
            <a:off x="3315145" y="1597510"/>
            <a:ext cx="1171511" cy="398908"/>
          </a:xfrm>
          <a:prstGeom prst="fram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latin typeface="Arial" pitchFamily="-108" charset="0"/>
              <a:sym typeface="Symbol" pitchFamily="-108" charset="2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1CD6E079-3CEE-4102-AFAD-3EED5039E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" y="3896886"/>
            <a:ext cx="2951163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 dirty="0">
                <a:latin typeface="+mj-lt"/>
              </a:rPr>
              <a:t>Phagocytosis</a:t>
            </a:r>
          </a:p>
        </p:txBody>
      </p:sp>
      <p:pic>
        <p:nvPicPr>
          <p:cNvPr id="9" name="19810_B_3allsteps.mp4">
            <a:hlinkClick r:id="" action="ppaction://media"/>
            <a:extLst>
              <a:ext uri="{FF2B5EF4-FFF2-40B4-BE49-F238E27FC236}">
                <a16:creationId xmlns:a16="http://schemas.microsoft.com/office/drawing/2014/main" xmlns="" id="{6A9FFC36-1D16-4383-8854-5800910A14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6190" y="1985177"/>
            <a:ext cx="5984298" cy="510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20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52E802-F3D5-4A26-8829-1402BED9C0F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Conclusion 1C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6EFF93-B5E8-4FEF-A59A-46FAFD808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800" dirty="0"/>
              <a:t>Adaptive immunity consists of humoral immunity, in which antibodies neutralize and eradicate extracellular microbes and toxins, and cell-mediated immunity, in which T lymphocytes eradicate intracellular microbes.</a:t>
            </a:r>
          </a:p>
          <a:p>
            <a:pPr lvl="0"/>
            <a:r>
              <a:rPr lang="en-US" sz="1800" dirty="0"/>
              <a:t>Adaptive immune responses consist of sequential phases: antigen recognition by lymphocytes, activation of the lymphocytes to proliferate and to differentiate into effector and memory cells, elimination of the microbes, decline of the immune response, and long-lived memory.</a:t>
            </a:r>
          </a:p>
          <a:p>
            <a:pPr lvl="0"/>
            <a:r>
              <a:rPr lang="en-US" sz="1800" dirty="0"/>
              <a:t>B lymphocytes are the only cells that produce antibodies. B lymphocytes express membrane antibodies that recognize antigens, and effector B cells secrete the antibodies that neutralize and eliminate the antigen.</a:t>
            </a:r>
          </a:p>
          <a:p>
            <a:pPr lvl="0"/>
            <a:r>
              <a:rPr lang="en-US" sz="1800" dirty="0"/>
              <a:t>T lymphocytes recognize peptide fragments of protein antigens displayed on other cells. Helper T lymphocytes activate phagocytes to destroy ingested microbes and activate B lymphocytes to produce antibodies. CTLs are cytotoxic: they kill infected cells harboring microbes in the cytoplasm.</a:t>
            </a:r>
          </a:p>
          <a:p>
            <a:pPr lvl="0"/>
            <a:r>
              <a:rPr lang="en-US" sz="1800" dirty="0"/>
              <a:t>APCs capture antigens of microbes that enter through epithelia, concentrate these antigens in lymphoid organs, and display the antigens for recognition by T cells.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6946171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3FF060-E27B-455C-951B-73C1B27E3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8096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Learning Objectives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2300F7-EBF4-47AD-B8C1-4E13CFB82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29" y="1246810"/>
            <a:ext cx="8734806" cy="536521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Distinguish between innate and acquired immunity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Define pattern-recognition receptor and phagocytosis (innate immunity)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Describe the inflammation response (</a:t>
            </a:r>
            <a:r>
              <a:rPr lang="en-US" sz="2000" b="1" dirty="0"/>
              <a:t>innate</a:t>
            </a:r>
            <a:r>
              <a:rPr lang="en-US" sz="2000" dirty="0"/>
              <a:t> immunity)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Distinguish between the following pairs of terms: antigens and antibodies; B lymphocytes and T lymphocytes; antibodies and B cell receptors; primary and secondary immune responses; humoral and cell-mediated response;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Explain how B lymphocytes and T lymphocytes recognize specific antigens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Explain why the antigen receptors of lymphocytes are tested for self-reactivity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Describe clonal selection and distinguish between effector cells and memory cells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Explain how a single antigen can provoke a robust humoral response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Compare the processes of neutralization and opsonization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51457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8D8A01-A59A-4CFC-8D26-18AEED03539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35DFBE-5C5A-4A63-918A-F97EFA45F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97" y="1183310"/>
            <a:ext cx="8734806" cy="536521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physiological function of the immune system is to protect individuals against infections.</a:t>
            </a:r>
          </a:p>
          <a:p>
            <a:r>
              <a:rPr lang="en-US" dirty="0"/>
              <a:t>Innate immunity is an early line of </a:t>
            </a:r>
            <a:r>
              <a:rPr lang="en-GB" dirty="0"/>
              <a:t>defence</a:t>
            </a:r>
            <a:r>
              <a:rPr lang="en-US" dirty="0"/>
              <a:t>, mediated by cells and molecules that are always present and ready to eliminate infectious microbes. Adaptive immunity is a type of immunity that is stimulated by microbes, has a fine specificity for foreign substances, and responds more effectively at each successive exposure to a microbe.</a:t>
            </a:r>
          </a:p>
          <a:p>
            <a:r>
              <a:rPr lang="en-US" dirty="0"/>
              <a:t>Lymphocytes are the cells of adaptive immunity and the only cells with clonally distributed receptors for antigens.</a:t>
            </a:r>
          </a:p>
          <a:p>
            <a:r>
              <a:rPr lang="en-US" dirty="0"/>
              <a:t>Adaptive immunity consists of humoral immunity, in which antibodies neutralize and eradicate extracellular microbes and toxins, and cell-mediated immunity, in which T lymphocytes eradicate intracellular microbes.</a:t>
            </a:r>
          </a:p>
          <a:p>
            <a:r>
              <a:rPr lang="en-US" dirty="0"/>
              <a:t>Adaptive immune responses consist of sequential phases: antigen recognition by lymphocytes, activation of the lymphocytes to proliferate and to differentiate into effector and memory cells, elimination of the microbes, decline of the immune response, and long-lived memory.</a:t>
            </a:r>
          </a:p>
          <a:p>
            <a:r>
              <a:rPr lang="en-US" dirty="0"/>
              <a:t>Different populations of lymphocytes serve distinct functions and may be distinguished by the expression of particular surface molecules.</a:t>
            </a:r>
          </a:p>
          <a:p>
            <a:r>
              <a:rPr lang="en-US" dirty="0"/>
              <a:t>B lymphocytes are the only cells that produce antibodies. B lymphocytes express surface antibodies that recognize antigens, and effector B cells secrete antibodies that neutralize and eliminate antigens.</a:t>
            </a:r>
          </a:p>
          <a:p>
            <a:r>
              <a:rPr lang="en-US" dirty="0"/>
              <a:t>T lymphocytes recognize peptide fragments of protein antigens displayed on other cells. Helper T lymphocytes activate phagocytes to destroy ingested microbes and activate B lymphocytes to produce antibodies. CTLs are cytotoxic: they kill infected cells harboring microbes in their cytoplasm.</a:t>
            </a:r>
          </a:p>
          <a:p>
            <a:r>
              <a:rPr lang="en-US" dirty="0"/>
              <a:t>APCs capture antigens of microbes that enter through epithelia, concentrate these antigens in lymphoid organs, and display the antigens for recognition by T cells.</a:t>
            </a:r>
          </a:p>
          <a:p>
            <a:r>
              <a:rPr lang="en-US" dirty="0"/>
              <a:t>Naive lymphocytes circulate through the peripheral lymphoid organs searching for foreign antigens. Effector T lymphocytes migrate to peripheral sites of infection, where they function to eliminate infectious microbes. Effector B lymphocytes remain in lymphoid organs and the bone marrow, from where they secrete antibodies that enter the circulation and find and eliminate microbes.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373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28EA3F-3C3B-40CA-AE4D-61431053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Host-pathogen interactions are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F68869-4324-456E-AEB8-06E648E50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026" y="3630253"/>
            <a:ext cx="4768103" cy="1688540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r>
              <a:rPr lang="en-GB" dirty="0"/>
              <a:t>The Red Queen hypothesis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FE64D3-8D96-4698-8877-8E36235C9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8442" y="5318793"/>
            <a:ext cx="8142262" cy="111037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immune system is costly in terms of resource allocation. There is a trade-off between immunity and other physiological functions.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6C927C8-E996-49AC-AE39-5A250CECB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116166"/>
            <a:ext cx="46799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17125A22-CD9F-480B-B08C-A5A18A783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129" y="1341438"/>
            <a:ext cx="34575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267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3C727B-41A7-4DD7-8956-A69CAA297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Classes of disease-causing agents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xmlns="" id="{06305D47-2C1B-47CB-A095-8F5967413A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8800034"/>
              </p:ext>
            </p:extLst>
          </p:nvPr>
        </p:nvGraphicFramePr>
        <p:xfrm>
          <a:off x="1" y="2136457"/>
          <a:ext cx="9143999" cy="453133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23872">
                  <a:extLst>
                    <a:ext uri="{9D8B030D-6E8A-4147-A177-3AD203B41FA5}">
                      <a16:colId xmlns:a16="http://schemas.microsoft.com/office/drawing/2014/main" xmlns="" val="2393000832"/>
                    </a:ext>
                  </a:extLst>
                </a:gridCol>
                <a:gridCol w="1328928">
                  <a:extLst>
                    <a:ext uri="{9D8B030D-6E8A-4147-A177-3AD203B41FA5}">
                      <a16:colId xmlns:a16="http://schemas.microsoft.com/office/drawing/2014/main" xmlns="" val="2055425206"/>
                    </a:ext>
                  </a:extLst>
                </a:gridCol>
                <a:gridCol w="2304287">
                  <a:extLst>
                    <a:ext uri="{9D8B030D-6E8A-4147-A177-3AD203B41FA5}">
                      <a16:colId xmlns:a16="http://schemas.microsoft.com/office/drawing/2014/main" xmlns="" val="3702093515"/>
                    </a:ext>
                  </a:extLst>
                </a:gridCol>
                <a:gridCol w="1938529">
                  <a:extLst>
                    <a:ext uri="{9D8B030D-6E8A-4147-A177-3AD203B41FA5}">
                      <a16:colId xmlns:a16="http://schemas.microsoft.com/office/drawing/2014/main" xmlns="" val="1053311450"/>
                    </a:ext>
                  </a:extLst>
                </a:gridCol>
                <a:gridCol w="1548383">
                  <a:extLst>
                    <a:ext uri="{9D8B030D-6E8A-4147-A177-3AD203B41FA5}">
                      <a16:colId xmlns:a16="http://schemas.microsoft.com/office/drawing/2014/main" xmlns="" val="294061253"/>
                    </a:ext>
                  </a:extLst>
                </a:gridCol>
              </a:tblGrid>
              <a:tr h="372688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j-lt"/>
                        </a:rPr>
                        <a:t>Bacteria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j-lt"/>
                        </a:rPr>
                        <a:t>Viruses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j-lt"/>
                        </a:rPr>
                        <a:t>Protozoans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j-lt"/>
                        </a:rPr>
                        <a:t>Worms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j-lt"/>
                        </a:rPr>
                        <a:t>Fungi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5505850"/>
                  </a:ext>
                </a:extLst>
              </a:tr>
              <a:tr h="868871"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Salmonella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j-lt"/>
                        </a:rPr>
                        <a:t>HIV (AIDS)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Plasmodium</a:t>
                      </a:r>
                      <a:r>
                        <a:rPr lang="en-GB" sz="1600" dirty="0">
                          <a:latin typeface="+mj-lt"/>
                        </a:rPr>
                        <a:t> (Malaria)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Schistosoma</a:t>
                      </a:r>
                      <a:r>
                        <a:rPr lang="en-GB" sz="1600" dirty="0">
                          <a:latin typeface="+mj-lt"/>
                        </a:rPr>
                        <a:t> (dermatitis, hepato-, splenomegaly)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j-lt"/>
                        </a:rPr>
                        <a:t>Dermatophytes (cutaneous mycosis)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0875777"/>
                  </a:ext>
                </a:extLst>
              </a:tr>
              <a:tr h="745376">
                <a:tc>
                  <a:txBody>
                    <a:bodyPr/>
                    <a:lstStyle/>
                    <a:p>
                      <a:r>
                        <a:rPr lang="en-GB" sz="1600" i="1" dirty="0" err="1">
                          <a:latin typeface="+mj-lt"/>
                        </a:rPr>
                        <a:t>Shigella</a:t>
                      </a:r>
                      <a:r>
                        <a:rPr lang="en-GB" sz="1600" dirty="0">
                          <a:latin typeface="+mj-lt"/>
                        </a:rPr>
                        <a:t> (dysentery)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Influenza</a:t>
                      </a:r>
                      <a:r>
                        <a:rPr lang="en-GB" sz="1600" dirty="0">
                          <a:latin typeface="+mj-lt"/>
                        </a:rPr>
                        <a:t> (Flu)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 err="1">
                          <a:latin typeface="+mj-lt"/>
                        </a:rPr>
                        <a:t>Leishmania</a:t>
                      </a:r>
                      <a:r>
                        <a:rPr lang="en-GB" sz="1600" dirty="0">
                          <a:latin typeface="+mj-lt"/>
                        </a:rPr>
                        <a:t> (cutaneous lesions)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 err="1">
                          <a:latin typeface="+mj-lt"/>
                        </a:rPr>
                        <a:t>Tenia</a:t>
                      </a:r>
                      <a:r>
                        <a:rPr lang="en-GB" sz="1600" dirty="0">
                          <a:latin typeface="+mj-lt"/>
                        </a:rPr>
                        <a:t> (asymptomatic)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j-lt"/>
                        </a:rPr>
                        <a:t>Saprophytes (subcutaneous mycosis)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55987895"/>
                  </a:ext>
                </a:extLst>
              </a:tr>
              <a:tr h="649691"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Staphylococcus</a:t>
                      </a:r>
                      <a:r>
                        <a:rPr lang="en-GB" sz="1600" dirty="0">
                          <a:latin typeface="+mj-lt"/>
                        </a:rPr>
                        <a:t> </a:t>
                      </a:r>
                      <a:r>
                        <a:rPr lang="en-GB" sz="1600" i="1" dirty="0">
                          <a:latin typeface="+mj-lt"/>
                        </a:rPr>
                        <a:t>aureus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+mj-lt"/>
                        </a:rPr>
                        <a:t>HAV, HBV (Hepatitis)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Trypanosoma</a:t>
                      </a:r>
                      <a:r>
                        <a:rPr lang="en-GB" sz="1600" dirty="0">
                          <a:latin typeface="+mj-lt"/>
                        </a:rPr>
                        <a:t> (sleeping sickness, Chagas disease)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4401504"/>
                  </a:ext>
                </a:extLst>
              </a:tr>
              <a:tr h="599989"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Pneumococcus</a:t>
                      </a:r>
                      <a:r>
                        <a:rPr lang="en-GB" sz="1600" dirty="0">
                          <a:latin typeface="+mj-lt"/>
                        </a:rPr>
                        <a:t> (otitis, pneumonia)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Rotavirus</a:t>
                      </a:r>
                      <a:r>
                        <a:rPr lang="en-GB" sz="1600" dirty="0">
                          <a:latin typeface="+mj-lt"/>
                        </a:rPr>
                        <a:t> (</a:t>
                      </a:r>
                      <a:r>
                        <a:rPr lang="en-GB" sz="1600" dirty="0" err="1">
                          <a:latin typeface="+mj-lt"/>
                        </a:rPr>
                        <a:t>diarrhea</a:t>
                      </a:r>
                      <a:r>
                        <a:rPr lang="en-GB" sz="1600" dirty="0">
                          <a:latin typeface="+mj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Toxoplasma</a:t>
                      </a:r>
                      <a:r>
                        <a:rPr lang="en-GB" sz="1600" dirty="0">
                          <a:latin typeface="+mj-lt"/>
                        </a:rPr>
                        <a:t> </a:t>
                      </a:r>
                      <a:r>
                        <a:rPr lang="en-GB" sz="1600" i="1" dirty="0">
                          <a:latin typeface="+mj-lt"/>
                        </a:rPr>
                        <a:t>gondii</a:t>
                      </a:r>
                      <a:r>
                        <a:rPr lang="en-GB" sz="1600" dirty="0">
                          <a:latin typeface="+mj-lt"/>
                        </a:rPr>
                        <a:t> (</a:t>
                      </a:r>
                      <a:r>
                        <a:rPr lang="en-GB" sz="1600" dirty="0" err="1">
                          <a:latin typeface="+mj-lt"/>
                        </a:rPr>
                        <a:t>fetal</a:t>
                      </a:r>
                      <a:r>
                        <a:rPr lang="en-GB" sz="1600" dirty="0">
                          <a:latin typeface="+mj-lt"/>
                        </a:rPr>
                        <a:t> abnormalities)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5137318"/>
                  </a:ext>
                </a:extLst>
              </a:tr>
              <a:tr h="596794"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Entamoeba</a:t>
                      </a:r>
                      <a:r>
                        <a:rPr lang="en-GB" sz="1600" dirty="0">
                          <a:latin typeface="+mj-lt"/>
                        </a:rPr>
                        <a:t> </a:t>
                      </a:r>
                      <a:r>
                        <a:rPr lang="en-GB" sz="1600" i="1" dirty="0">
                          <a:latin typeface="+mj-lt"/>
                        </a:rPr>
                        <a:t>histolytica</a:t>
                      </a:r>
                      <a:r>
                        <a:rPr lang="en-GB" sz="1600" dirty="0">
                          <a:latin typeface="+mj-lt"/>
                        </a:rPr>
                        <a:t> (dysentery)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7787798"/>
                  </a:ext>
                </a:extLst>
              </a:tr>
              <a:tr h="596794">
                <a:tc>
                  <a:txBody>
                    <a:bodyPr/>
                    <a:lstStyle/>
                    <a:p>
                      <a:endParaRPr lang="en-GB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1" dirty="0">
                          <a:latin typeface="+mj-lt"/>
                        </a:rPr>
                        <a:t>Cryptosporidium</a:t>
                      </a:r>
                      <a:r>
                        <a:rPr lang="en-GB" sz="1600" dirty="0">
                          <a:latin typeface="+mj-lt"/>
                        </a:rPr>
                        <a:t> </a:t>
                      </a:r>
                      <a:r>
                        <a:rPr lang="en-GB" sz="1600" i="1" dirty="0" err="1">
                          <a:latin typeface="+mj-lt"/>
                        </a:rPr>
                        <a:t>parvum</a:t>
                      </a:r>
                      <a:r>
                        <a:rPr lang="en-GB" sz="1600" dirty="0">
                          <a:latin typeface="+mj-lt"/>
                        </a:rPr>
                        <a:t> (</a:t>
                      </a:r>
                      <a:r>
                        <a:rPr lang="en-GB" sz="1600" dirty="0" err="1">
                          <a:latin typeface="+mj-lt"/>
                        </a:rPr>
                        <a:t>diarrhea</a:t>
                      </a:r>
                      <a:r>
                        <a:rPr lang="en-GB" sz="1600" dirty="0">
                          <a:latin typeface="+mj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0279685"/>
                  </a:ext>
                </a:extLst>
              </a:tr>
            </a:tbl>
          </a:graphicData>
        </a:graphic>
      </p:graphicFrame>
      <p:pic>
        <p:nvPicPr>
          <p:cNvPr id="7" name="Image 4" descr="Bacteria_3.png">
            <a:extLst>
              <a:ext uri="{FF2B5EF4-FFF2-40B4-BE49-F238E27FC236}">
                <a16:creationId xmlns:a16="http://schemas.microsoft.com/office/drawing/2014/main" xmlns="" id="{DB3433F2-CEC3-4392-90EC-3F8B29EB9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99" y="1315214"/>
            <a:ext cx="112236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5" descr="Virus_2.png">
            <a:extLst>
              <a:ext uri="{FF2B5EF4-FFF2-40B4-BE49-F238E27FC236}">
                <a16:creationId xmlns:a16="http://schemas.microsoft.com/office/drawing/2014/main" xmlns="" id="{55310B85-938E-4C71-A6FE-E9E35C7B3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88" y="1117665"/>
            <a:ext cx="9366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6" descr="Protozoa.png">
            <a:extLst>
              <a:ext uri="{FF2B5EF4-FFF2-40B4-BE49-F238E27FC236}">
                <a16:creationId xmlns:a16="http://schemas.microsoft.com/office/drawing/2014/main" xmlns="" id="{EE449D36-1358-4A74-8950-BB9A56402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600" y="981933"/>
            <a:ext cx="14573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7" descr="worm2.png">
            <a:extLst>
              <a:ext uri="{FF2B5EF4-FFF2-40B4-BE49-F238E27FC236}">
                <a16:creationId xmlns:a16="http://schemas.microsoft.com/office/drawing/2014/main" xmlns="" id="{FA49B92C-D832-4819-BAC8-5C1A241D8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777">
            <a:off x="5871240" y="831740"/>
            <a:ext cx="579878" cy="123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8" descr="Fungus.png">
            <a:extLst>
              <a:ext uri="{FF2B5EF4-FFF2-40B4-BE49-F238E27FC236}">
                <a16:creationId xmlns:a16="http://schemas.microsoft.com/office/drawing/2014/main" xmlns="" id="{5FEE89F3-904B-4B2F-9B98-2F751A5DF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765" y="803919"/>
            <a:ext cx="680383" cy="123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519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89D131-FA5A-4EC1-AF3C-0091529C6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599"/>
          </a:xfrm>
        </p:spPr>
        <p:txBody>
          <a:bodyPr>
            <a:normAutofit/>
          </a:bodyPr>
          <a:lstStyle/>
          <a:p>
            <a:r>
              <a:rPr lang="en-GB" dirty="0"/>
              <a:t>Different pathogen lifestyles require </a:t>
            </a:r>
            <a:br>
              <a:rPr lang="en-GB" dirty="0"/>
            </a:br>
            <a:r>
              <a:rPr lang="en-GB" dirty="0"/>
              <a:t>different immune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1D98A7-639D-49E1-8C23-96C747243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85088"/>
            <a:ext cx="4514850" cy="57729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6BF0BC-7614-4C16-887E-02A70320A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085088"/>
            <a:ext cx="4514850" cy="5772911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10" name="Image 1" descr="3758_slide4.jpg">
            <a:extLst>
              <a:ext uri="{FF2B5EF4-FFF2-40B4-BE49-F238E27FC236}">
                <a16:creationId xmlns:a16="http://schemas.microsoft.com/office/drawing/2014/main" xmlns="" id="{ECDD105F-4522-42F6-9F53-3F34F06D4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69" y="1379155"/>
            <a:ext cx="69135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977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944CF-5888-4CD6-B6A0-59355550F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Three ways to resist microbial infection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7CE0C6-088F-4C9F-96B4-0ABB07736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29" y="1541272"/>
            <a:ext cx="8734806" cy="4727854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•"/>
              <a:defRPr/>
            </a:pPr>
            <a:r>
              <a:rPr lang="en-US" b="1" dirty="0"/>
              <a:t>Avoidance</a:t>
            </a:r>
            <a:r>
              <a:rPr lang="en-US" dirty="0"/>
              <a:t> (</a:t>
            </a:r>
            <a:r>
              <a:rPr lang="en-US" dirty="0" err="1"/>
              <a:t>behavioural</a:t>
            </a:r>
            <a:r>
              <a:rPr lang="en-US" dirty="0"/>
              <a:t>): to avoid interaction with microbes</a:t>
            </a:r>
          </a:p>
          <a:p>
            <a:pPr marL="457200" indent="-457200">
              <a:buFontTx/>
              <a:buChar char="•"/>
              <a:defRPr/>
            </a:pPr>
            <a:endParaRPr lang="en-US" dirty="0"/>
          </a:p>
          <a:p>
            <a:pPr marL="457200" indent="-457200">
              <a:buFontTx/>
              <a:buChar char="•"/>
              <a:defRPr/>
            </a:pPr>
            <a:endParaRPr lang="en-US" dirty="0"/>
          </a:p>
          <a:p>
            <a:pPr marL="457200" indent="-457200">
              <a:buFontTx/>
              <a:buChar char="•"/>
              <a:defRPr/>
            </a:pPr>
            <a:endParaRPr lang="en-US" dirty="0"/>
          </a:p>
          <a:p>
            <a:pPr marL="457200" indent="-457200">
              <a:buFontTx/>
              <a:buChar char="•"/>
              <a:defRPr/>
            </a:pPr>
            <a:r>
              <a:rPr lang="en-US" b="1" dirty="0"/>
              <a:t>Resilience</a:t>
            </a:r>
            <a:r>
              <a:rPr lang="en-US" dirty="0"/>
              <a:t> (or </a:t>
            </a:r>
            <a:r>
              <a:rPr lang="en-US" b="1" dirty="0"/>
              <a:t>disease tolerance</a:t>
            </a:r>
            <a:r>
              <a:rPr lang="en-US" dirty="0"/>
              <a:t>): to better endure the consequences of the infection (e.g. repair, detoxification)</a:t>
            </a:r>
          </a:p>
          <a:p>
            <a:pPr marL="914400" lvl="1" indent="-457200">
              <a:buFontTx/>
              <a:buChar char="•"/>
              <a:defRPr/>
            </a:pPr>
            <a:endParaRPr lang="en-US" dirty="0"/>
          </a:p>
          <a:p>
            <a:pPr marL="457200" indent="-457200">
              <a:buFontTx/>
              <a:buChar char="•"/>
              <a:defRPr/>
            </a:pPr>
            <a:r>
              <a:rPr lang="en-US" b="1" dirty="0"/>
              <a:t>Immunity</a:t>
            </a:r>
            <a:r>
              <a:rPr lang="en-US" dirty="0"/>
              <a:t>: to recognize and eliminate invading microbes </a:t>
            </a:r>
          </a:p>
          <a:p>
            <a:pPr lvl="1">
              <a:defRPr/>
            </a:pPr>
            <a:endParaRPr lang="en-US" dirty="0"/>
          </a:p>
          <a:p>
            <a:endParaRPr lang="en-GB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16FE8A4C-FE65-4077-829E-0D2592CF2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"/>
          <a:stretch/>
        </p:blipFill>
        <p:spPr bwMode="auto">
          <a:xfrm>
            <a:off x="1044702" y="1992376"/>
            <a:ext cx="180022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8820D5EF-410E-4269-A0DE-70AB6FB82B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3"/>
          <a:stretch/>
        </p:blipFill>
        <p:spPr bwMode="auto">
          <a:xfrm>
            <a:off x="3206343" y="1992376"/>
            <a:ext cx="180022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313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A9978D-0CA9-4256-8ABF-B2370EF0E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 to the Immune System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C152CB-6869-43AE-86B3-B9CD53326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29" y="1280160"/>
            <a:ext cx="8734806" cy="498896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Immunity</a:t>
            </a:r>
            <a:r>
              <a:rPr lang="en-US" dirty="0"/>
              <a:t> is defined as resistance to disease, specifically infectious disease. The collection of </a:t>
            </a:r>
            <a:r>
              <a:rPr lang="en-US" b="1" dirty="0"/>
              <a:t>cells, tissues, and molecules </a:t>
            </a:r>
            <a:r>
              <a:rPr lang="en-US" dirty="0"/>
              <a:t>that mediate resistance to infections is called the</a:t>
            </a:r>
            <a:r>
              <a:rPr lang="en-US" b="1" dirty="0"/>
              <a:t> immune system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B55AE587-DBA0-44BD-AD09-5B4872D0D8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884900"/>
              </p:ext>
            </p:extLst>
          </p:nvPr>
        </p:nvGraphicFramePr>
        <p:xfrm>
          <a:off x="298808" y="3055366"/>
          <a:ext cx="8604448" cy="293623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xmlns="" val="1826980129"/>
                    </a:ext>
                  </a:extLst>
                </a:gridCol>
                <a:gridCol w="4427984">
                  <a:extLst>
                    <a:ext uri="{9D8B030D-6E8A-4147-A177-3AD203B41FA5}">
                      <a16:colId xmlns:a16="http://schemas.microsoft.com/office/drawing/2014/main" xmlns="" val="1904351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Immune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Consequences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8528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Defence against infections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Immunocompromised individuals are at higher risk of infections (e.g. AIDS)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Vaccination creates protective immunity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93536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Recognition of foreign tissues (grafts) and proteins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Interferes with transplantation and gene therapy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5046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Defence against tumours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Immunotherapy against cancer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5811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Tolerance of (intestinal) microbiota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Microbiota confinement rupture</a:t>
                      </a:r>
                      <a:r>
                        <a:rPr lang="en-GB" baseline="0" dirty="0"/>
                        <a:t> </a:t>
                      </a:r>
                      <a:r>
                        <a:rPr lang="en-GB" dirty="0"/>
                        <a:t>causes</a:t>
                      </a:r>
                      <a:r>
                        <a:rPr lang="en-GB" baseline="0" dirty="0"/>
                        <a:t> chronic inflammation</a:t>
                      </a:r>
                      <a:endParaRPr lang="en-GB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18266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2965346"/>
      </p:ext>
    </p:extLst>
  </p:cSld>
  <p:clrMapOvr>
    <a:masterClrMapping/>
  </p:clrMapOvr>
</p:sld>
</file>

<file path=ppt/theme/theme1.xml><?xml version="1.0" encoding="utf-8"?>
<a:theme xmlns:a="http://schemas.openxmlformats.org/drawingml/2006/main" name="MOOC_blue_calibri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OOC_blue_calibri.potx" id="{BAE3B292-7B92-4592-8C9A-D826554EB18E}" vid="{299F4D9C-0CF9-4AEA-8AF3-AA5B7D6CA2C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MOOC_blue_calibri</Template>
  <TotalTime>437</TotalTime>
  <Words>2660</Words>
  <Application>Microsoft Macintosh PowerPoint</Application>
  <PresentationFormat>On-screen Show (4:3)</PresentationFormat>
  <Paragraphs>390</Paragraphs>
  <Slides>45</Slides>
  <Notes>0</Notes>
  <HiddenSlides>3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MOOC_blue_calibri</vt:lpstr>
      <vt:lpstr>The Immune System</vt:lpstr>
      <vt:lpstr>I. Introduction to the Immune System</vt:lpstr>
      <vt:lpstr>Introduction to Immunology</vt:lpstr>
      <vt:lpstr>Host-pathogen interactions are diverse</vt:lpstr>
      <vt:lpstr>Host-pathogen interactions are dynamic</vt:lpstr>
      <vt:lpstr>Classes of disease-causing agents</vt:lpstr>
      <vt:lpstr>Different pathogen lifestyles require  different immune responses</vt:lpstr>
      <vt:lpstr>Three ways to resist microbial infection</vt:lpstr>
      <vt:lpstr>Introduction to the Immune System</vt:lpstr>
      <vt:lpstr>Introduction to the Immune System</vt:lpstr>
      <vt:lpstr>Three lines of defence against infection</vt:lpstr>
      <vt:lpstr>Innate Immunity</vt:lpstr>
      <vt:lpstr>Phagocytosis: a universal mechanism of defence</vt:lpstr>
      <vt:lpstr>The inflammatory response</vt:lpstr>
      <vt:lpstr>Innate immunity is triggered by receptors that detect molecular structures unique to microbes or  molecules that signal damage </vt:lpstr>
      <vt:lpstr>Conclusion 1A</vt:lpstr>
      <vt:lpstr>Third line of defence: adaptive immunity</vt:lpstr>
      <vt:lpstr>Antigen receptors on B and T lymphocytes</vt:lpstr>
      <vt:lpstr>Generation of the B and T cell repertoires</vt:lpstr>
      <vt:lpstr>Immunoglobulin gene rearrangement</vt:lpstr>
      <vt:lpstr>Summary: Generation of Lymphocyte Diversity  by Gene Rearrangement</vt:lpstr>
      <vt:lpstr>Origin of Self-Tolerance</vt:lpstr>
      <vt:lpstr>Two types of adaptive immunity: humoral and cellular</vt:lpstr>
      <vt:lpstr>Humoral immunity: Antibodies</vt:lpstr>
      <vt:lpstr>Cellular response: CD4 and CD8 T cells </vt:lpstr>
      <vt:lpstr>Cytokines: mediators of adaptive immunity</vt:lpstr>
      <vt:lpstr> Maturation and circulation of lymphocytes</vt:lpstr>
      <vt:lpstr>The adaptive response occurs in several steps </vt:lpstr>
      <vt:lpstr>Step 1: Presentation of antigens       by dendritic cells</vt:lpstr>
      <vt:lpstr>Antigen presentation: role of dendritic cells </vt:lpstr>
      <vt:lpstr>Step 2: Activation phase</vt:lpstr>
      <vt:lpstr>Step 3: Effector phase</vt:lpstr>
      <vt:lpstr>Conclusion 1B: Different Classes of lymphocytes</vt:lpstr>
      <vt:lpstr>Primary versus secondary B cell response </vt:lpstr>
      <vt:lpstr>An overview of the acquired immune response</vt:lpstr>
      <vt:lpstr>1. The central role of helper T cells in humoral and cell-mediated immune responses</vt:lpstr>
      <vt:lpstr>2. Cytotoxic T Cells: A Response to Infected Cells</vt:lpstr>
      <vt:lpstr>3. B cell activation in the humoral immune response</vt:lpstr>
      <vt:lpstr>Defence against microbes </vt:lpstr>
      <vt:lpstr>Defence against microbes </vt:lpstr>
      <vt:lpstr>Defence against microbes </vt:lpstr>
      <vt:lpstr>Defence against microbes </vt:lpstr>
      <vt:lpstr>Conclusion 1C</vt:lpstr>
      <vt:lpstr>Learning Objectives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Immune System</dc:title>
  <dc:creator>Claudine Neyen</dc:creator>
  <cp:lastModifiedBy>administrator</cp:lastModifiedBy>
  <cp:revision>32</cp:revision>
  <dcterms:created xsi:type="dcterms:W3CDTF">2017-10-01T15:36:29Z</dcterms:created>
  <dcterms:modified xsi:type="dcterms:W3CDTF">2017-12-14T13:43:28Z</dcterms:modified>
</cp:coreProperties>
</file>